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32"/>
  </p:notesMasterIdLst>
  <p:sldIdLst>
    <p:sldId id="256" r:id="rId2"/>
    <p:sldId id="734" r:id="rId3"/>
    <p:sldId id="735" r:id="rId4"/>
    <p:sldId id="747" r:id="rId5"/>
    <p:sldId id="257" r:id="rId6"/>
    <p:sldId id="727" r:id="rId7"/>
    <p:sldId id="730" r:id="rId8"/>
    <p:sldId id="737" r:id="rId9"/>
    <p:sldId id="742" r:id="rId10"/>
    <p:sldId id="266" r:id="rId11"/>
    <p:sldId id="267" r:id="rId12"/>
    <p:sldId id="269" r:id="rId13"/>
    <p:sldId id="268" r:id="rId14"/>
    <p:sldId id="260" r:id="rId15"/>
    <p:sldId id="743" r:id="rId16"/>
    <p:sldId id="745" r:id="rId17"/>
    <p:sldId id="746" r:id="rId18"/>
    <p:sldId id="274" r:id="rId19"/>
    <p:sldId id="270" r:id="rId20"/>
    <p:sldId id="271" r:id="rId21"/>
    <p:sldId id="272" r:id="rId22"/>
    <p:sldId id="273" r:id="rId23"/>
    <p:sldId id="748" r:id="rId24"/>
    <p:sldId id="749" r:id="rId25"/>
    <p:sldId id="750" r:id="rId26"/>
    <p:sldId id="751" r:id="rId27"/>
    <p:sldId id="752" r:id="rId28"/>
    <p:sldId id="753" r:id="rId29"/>
    <p:sldId id="754" r:id="rId30"/>
    <p:sldId id="25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9"/>
  </p:normalViewPr>
  <p:slideViewPr>
    <p:cSldViewPr>
      <p:cViewPr varScale="1">
        <p:scale>
          <a:sx n="105" d="100"/>
          <a:sy n="105" d="100"/>
        </p:scale>
        <p:origin x="184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BBCAC9-125D-4649-9BCC-8482691CB21F}" type="datetimeFigureOut">
              <a:rPr lang="en-GB" smtClean="0"/>
              <a:t>11/04/2019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C67C0-99F2-4760-A706-2B2176B8ED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240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Then the possibility for high-frequency (100 kHz) displacement data acquisition (due to the acquisition of the new iNano) opened the way for unprecedented adhesion experiments to investigate surface free energy modifications on a nano-scale in advanced nanostructured materials and/or architecture surfaces. </a:t>
            </a:r>
          </a:p>
          <a:p>
            <a:r>
              <a:rPr lang="en-US" dirty="0"/>
              <a:t>This image reports a typical load-unload curve obtained by high-frequency nanoindentation, where the snap-in and pull-off adhesion events are highlighted. </a:t>
            </a:r>
          </a:p>
          <a:p>
            <a:r>
              <a:rPr lang="en-US" dirty="0"/>
              <a:t>By using 100 kHz data acquisition frequency, the snap-in and pull-off adhesion events are fully captured and can be effectively used for work of adhesion and surface free energy calculations. </a:t>
            </a:r>
          </a:p>
          <a:p>
            <a:r>
              <a:rPr lang="en-US" dirty="0"/>
              <a:t>From the new high frequency data, it was possible to observe a non-linear trend of the force during the snap-in and consequently the needing to re-elaborate the old linear analytical model.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99CD-3E1B-4AE6-990F-76F925F5EA9F}" type="slidenum">
              <a:rPr lang="it-IT" smtClean="0"/>
              <a:pPr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2978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C67C0-99F2-4760-A706-2B2176B8EDF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080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4412A-4087-433C-AD50-29B9F9FE64D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43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22E2-201C-3C46-87D4-0884366EFDA3}" type="datetime1">
              <a:rPr lang="it-IT" smtClean="0"/>
              <a:t>11/04/19</a:t>
            </a:fld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E60C5-2A57-7C4D-8BB4-103CA4FD93BA}" type="datetime1">
              <a:rPr lang="it-IT" smtClean="0"/>
              <a:t>11/04/19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A7A2D-F70D-5B45-BAC5-732421FE1D62}" type="datetime1">
              <a:rPr lang="it-IT" smtClean="0"/>
              <a:t>11/04/19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82022-84BA-304D-83CD-95ED86161516}" type="datetime1">
              <a:rPr lang="it-IT" smtClean="0"/>
              <a:t>11/04/19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Marco Sebastiani - Open Innovation Environment in H2020 OYSTER</a:t>
            </a:r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CB311-4FBC-4C6D-B2F3-CC682D2990DA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07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92A08-FE5B-E544-88A6-7AF30A90AD3D}" type="datetime1">
              <a:rPr lang="it-IT" smtClean="0"/>
              <a:t>11/04/19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0E302-E8A5-2E47-B580-23F032106300}" type="datetime1">
              <a:rPr lang="it-IT" smtClean="0"/>
              <a:t>11/04/19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66440-7B5B-EB48-A6ED-DEC76800F6C6}" type="datetime1">
              <a:rPr lang="it-IT" smtClean="0"/>
              <a:t>11/04/19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48F93-5849-2E49-83B5-F1B59E98C40E}" type="datetime1">
              <a:rPr lang="it-IT" smtClean="0"/>
              <a:t>11/04/19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7125-42CE-784C-9876-D1BA041AC9B9}" type="datetime1">
              <a:rPr lang="it-IT" smtClean="0"/>
              <a:t>11/04/19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AF247-520A-2142-956E-AFBB49C7E89C}" type="datetime1">
              <a:rPr lang="it-IT" smtClean="0"/>
              <a:t>11/04/19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C8EE3-1AFF-1446-A98A-AE04EBED6C1E}" type="datetime1">
              <a:rPr lang="it-IT" smtClean="0"/>
              <a:t>11/04/19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CE4-5A6F-E24B-9500-B0E2D98F3AF4}" type="datetime1">
              <a:rPr lang="it-IT" smtClean="0"/>
              <a:t>11/04/19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2F85136-3393-9243-8740-55867CE46A78}" type="datetime1">
              <a:rPr lang="it-IT" smtClean="0"/>
              <a:t>11/04/19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2C5969C-1553-4A12-BBF1-47C0305BF5D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racterisation.eu/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uker.com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www.oyster-project.eu/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mailto:Seba@uniroma3.it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236" y="601779"/>
            <a:ext cx="4693528" cy="203513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303422"/>
            <a:ext cx="9144000" cy="1645857"/>
          </a:xfrm>
        </p:spPr>
        <p:txBody>
          <a:bodyPr>
            <a:normAutofit fontScale="62500" lnSpcReduction="20000"/>
          </a:bodyPr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EMMC International Workshop 2019</a:t>
            </a:r>
          </a:p>
          <a:p>
            <a:endParaRPr lang="en-GB" sz="2800" dirty="0">
              <a:latin typeface="Arial" pitchFamily="34" charset="0"/>
              <a:cs typeface="Arial" pitchFamily="34" charset="0"/>
            </a:endParaRPr>
          </a:p>
          <a:p>
            <a:r>
              <a:rPr lang="en-US" sz="2800" dirty="0">
                <a:latin typeface="Arial" pitchFamily="34" charset="0"/>
                <a:cs typeface="Arial" pitchFamily="34" charset="0"/>
              </a:rPr>
              <a:t>Session 16 - Innovation hubs: next generation collaboration and services on marketplaces </a:t>
            </a:r>
          </a:p>
          <a:p>
            <a:br>
              <a:rPr lang="en-GB" sz="2800" dirty="0">
                <a:latin typeface="Arial" pitchFamily="34" charset="0"/>
                <a:cs typeface="Arial" pitchFamily="34" charset="0"/>
              </a:rPr>
            </a:br>
            <a:r>
              <a:rPr lang="en-GB" sz="2800" dirty="0">
                <a:latin typeface="Arial" pitchFamily="34" charset="0"/>
                <a:cs typeface="Arial" pitchFamily="34" charset="0"/>
              </a:rPr>
              <a:t>Feb. </a:t>
            </a:r>
            <a:r>
              <a:rPr lang="en-GB" sz="2800">
                <a:latin typeface="Arial" pitchFamily="34" charset="0"/>
                <a:cs typeface="Arial" pitchFamily="34" charset="0"/>
              </a:rPr>
              <a:t>27</a:t>
            </a:r>
            <a:r>
              <a:rPr lang="en-GB" sz="2800" baseline="30000">
                <a:latin typeface="Arial" pitchFamily="34" charset="0"/>
                <a:cs typeface="Arial" pitchFamily="34" charset="0"/>
              </a:rPr>
              <a:t>th</a:t>
            </a:r>
            <a:r>
              <a:rPr lang="en-GB" sz="2800">
                <a:latin typeface="Arial" pitchFamily="34" charset="0"/>
                <a:cs typeface="Arial" pitchFamily="34" charset="0"/>
              </a:rPr>
              <a:t> 2019</a:t>
            </a:r>
            <a:endParaRPr lang="en-GB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33256"/>
            <a:ext cx="626469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9552" y="3177135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Open Innovation Environment in materials characterisation: the example from H2020 project OYSTER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(Marco Sebastiani – coordinator)</a:t>
            </a:r>
          </a:p>
        </p:txBody>
      </p:sp>
    </p:spTree>
    <p:extLst>
      <p:ext uri="{BB962C8B-B14F-4D97-AF65-F5344CB8AC3E}">
        <p14:creationId xmlns:p14="http://schemas.microsoft.com/office/powerpoint/2010/main" val="2617247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30"/>
          <p:cNvSpPr/>
          <p:nvPr/>
        </p:nvSpPr>
        <p:spPr>
          <a:xfrm>
            <a:off x="1197257" y="1686087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72" name="Oval 50"/>
          <p:cNvSpPr/>
          <p:nvPr/>
        </p:nvSpPr>
        <p:spPr>
          <a:xfrm>
            <a:off x="6793280" y="1665988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79" name="Oval 47"/>
          <p:cNvSpPr/>
          <p:nvPr/>
        </p:nvSpPr>
        <p:spPr>
          <a:xfrm>
            <a:off x="4953494" y="1684830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78" name="Oval 15"/>
          <p:cNvSpPr/>
          <p:nvPr/>
        </p:nvSpPr>
        <p:spPr>
          <a:xfrm>
            <a:off x="3022076" y="1684830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2054" name="TextBox 87"/>
          <p:cNvSpPr txBox="1">
            <a:spLocks noChangeArrowheads="1"/>
          </p:cNvSpPr>
          <p:nvPr/>
        </p:nvSpPr>
        <p:spPr bwMode="auto">
          <a:xfrm>
            <a:off x="3092362" y="1955570"/>
            <a:ext cx="125512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923" b="1" dirty="0"/>
              <a:t>Method</a:t>
            </a:r>
          </a:p>
        </p:txBody>
      </p:sp>
      <p:sp>
        <p:nvSpPr>
          <p:cNvPr id="2059" name="TextBox 51"/>
          <p:cNvSpPr txBox="1">
            <a:spLocks noChangeArrowheads="1"/>
          </p:cNvSpPr>
          <p:nvPr/>
        </p:nvSpPr>
        <p:spPr bwMode="auto">
          <a:xfrm>
            <a:off x="5337796" y="1863940"/>
            <a:ext cx="68800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Raw data</a:t>
            </a:r>
          </a:p>
        </p:txBody>
      </p:sp>
      <p:cxnSp>
        <p:nvCxnSpPr>
          <p:cNvPr id="131" name="98 Conector angular"/>
          <p:cNvCxnSpPr>
            <a:stCxn id="72" idx="6"/>
          </p:cNvCxnSpPr>
          <p:nvPr/>
        </p:nvCxnSpPr>
        <p:spPr>
          <a:xfrm flipH="1">
            <a:off x="3719235" y="203152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2427731" y="296219"/>
            <a:ext cx="4482830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CHADA Workflow materials characterisation: template 1</a:t>
            </a:r>
          </a:p>
        </p:txBody>
      </p:sp>
      <p:sp>
        <p:nvSpPr>
          <p:cNvPr id="77" name="TextBox 36"/>
          <p:cNvSpPr txBox="1">
            <a:spLocks noChangeArrowheads="1"/>
          </p:cNvSpPr>
          <p:nvPr/>
        </p:nvSpPr>
        <p:spPr bwMode="auto">
          <a:xfrm>
            <a:off x="1618323" y="1922220"/>
            <a:ext cx="721672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 -1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05542" y="890036"/>
            <a:ext cx="274658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92" dirty="0"/>
              <a:t>Workflow for a standalone method</a:t>
            </a:r>
            <a:endParaRPr lang="en-GB" sz="1292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2639304" y="205036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536223" y="205036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6427151" y="203152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72" idx="6"/>
          </p:cNvCxnSpPr>
          <p:nvPr/>
        </p:nvCxnSpPr>
        <p:spPr>
          <a:xfrm flipH="1">
            <a:off x="3719235" y="203152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989621" y="1925150"/>
            <a:ext cx="1035861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Post-processing</a:t>
            </a:r>
          </a:p>
        </p:txBody>
      </p:sp>
      <p:sp>
        <p:nvSpPr>
          <p:cNvPr id="36" name="Oval 47"/>
          <p:cNvSpPr/>
          <p:nvPr/>
        </p:nvSpPr>
        <p:spPr>
          <a:xfrm>
            <a:off x="3021389" y="3145381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38" name="TextBox 87"/>
          <p:cNvSpPr txBox="1">
            <a:spLocks noChangeArrowheads="1"/>
          </p:cNvSpPr>
          <p:nvPr/>
        </p:nvSpPr>
        <p:spPr bwMode="auto">
          <a:xfrm>
            <a:off x="3336026" y="3370906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Property</a:t>
            </a:r>
          </a:p>
        </p:txBody>
      </p:sp>
    </p:spTree>
    <p:extLst>
      <p:ext uri="{BB962C8B-B14F-4D97-AF65-F5344CB8AC3E}">
        <p14:creationId xmlns:p14="http://schemas.microsoft.com/office/powerpoint/2010/main" val="3473450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30"/>
          <p:cNvSpPr/>
          <p:nvPr/>
        </p:nvSpPr>
        <p:spPr>
          <a:xfrm>
            <a:off x="1197257" y="1686087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72" name="Oval 50"/>
          <p:cNvSpPr/>
          <p:nvPr/>
        </p:nvSpPr>
        <p:spPr>
          <a:xfrm>
            <a:off x="6793280" y="1665988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79" name="Oval 47"/>
          <p:cNvSpPr/>
          <p:nvPr/>
        </p:nvSpPr>
        <p:spPr>
          <a:xfrm>
            <a:off x="4953494" y="1684830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33" name="Oval 47"/>
          <p:cNvSpPr/>
          <p:nvPr/>
        </p:nvSpPr>
        <p:spPr>
          <a:xfrm>
            <a:off x="4953494" y="3096655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95" name="Oval 15"/>
          <p:cNvSpPr/>
          <p:nvPr/>
        </p:nvSpPr>
        <p:spPr>
          <a:xfrm>
            <a:off x="3021389" y="3119009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78" name="Oval 15"/>
          <p:cNvSpPr/>
          <p:nvPr/>
        </p:nvSpPr>
        <p:spPr>
          <a:xfrm>
            <a:off x="3022076" y="1684830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2054" name="TextBox 87"/>
          <p:cNvSpPr txBox="1">
            <a:spLocks noChangeArrowheads="1"/>
          </p:cNvSpPr>
          <p:nvPr/>
        </p:nvSpPr>
        <p:spPr bwMode="auto">
          <a:xfrm>
            <a:off x="3092362" y="1955570"/>
            <a:ext cx="125512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923" b="1" dirty="0"/>
              <a:t>Method</a:t>
            </a:r>
          </a:p>
        </p:txBody>
      </p:sp>
      <p:sp>
        <p:nvSpPr>
          <p:cNvPr id="2059" name="TextBox 51"/>
          <p:cNvSpPr txBox="1">
            <a:spLocks noChangeArrowheads="1"/>
          </p:cNvSpPr>
          <p:nvPr/>
        </p:nvSpPr>
        <p:spPr bwMode="auto">
          <a:xfrm>
            <a:off x="5337796" y="1863940"/>
            <a:ext cx="68800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Raw data</a:t>
            </a:r>
          </a:p>
        </p:txBody>
      </p:sp>
      <p:sp>
        <p:nvSpPr>
          <p:cNvPr id="2060" name="TextBox 87"/>
          <p:cNvSpPr txBox="1">
            <a:spLocks noChangeArrowheads="1"/>
          </p:cNvSpPr>
          <p:nvPr/>
        </p:nvSpPr>
        <p:spPr bwMode="auto">
          <a:xfrm>
            <a:off x="5331022" y="3324719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Raw data</a:t>
            </a:r>
          </a:p>
        </p:txBody>
      </p:sp>
      <p:sp>
        <p:nvSpPr>
          <p:cNvPr id="97" name="Oval 50"/>
          <p:cNvSpPr/>
          <p:nvPr/>
        </p:nvSpPr>
        <p:spPr>
          <a:xfrm>
            <a:off x="6831944" y="3096655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131" name="98 Conector angular"/>
          <p:cNvCxnSpPr>
            <a:stCxn id="72" idx="6"/>
            <a:endCxn id="95" idx="0"/>
          </p:cNvCxnSpPr>
          <p:nvPr/>
        </p:nvCxnSpPr>
        <p:spPr>
          <a:xfrm flipH="1">
            <a:off x="3719235" y="203152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9" name="TextBox 53"/>
          <p:cNvSpPr txBox="1">
            <a:spLocks noChangeArrowheads="1"/>
          </p:cNvSpPr>
          <p:nvPr/>
        </p:nvSpPr>
        <p:spPr bwMode="auto">
          <a:xfrm>
            <a:off x="3449294" y="3369680"/>
            <a:ext cx="59984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method</a:t>
            </a:r>
          </a:p>
        </p:txBody>
      </p:sp>
      <p:sp>
        <p:nvSpPr>
          <p:cNvPr id="2100" name="TextBox 51"/>
          <p:cNvSpPr txBox="1">
            <a:spLocks noChangeArrowheads="1"/>
          </p:cNvSpPr>
          <p:nvPr/>
        </p:nvSpPr>
        <p:spPr bwMode="auto">
          <a:xfrm>
            <a:off x="7113194" y="3340788"/>
            <a:ext cx="1035861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Post-processing</a:t>
            </a:r>
          </a:p>
        </p:txBody>
      </p:sp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2718602" y="442232"/>
            <a:ext cx="3788729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template 2</a:t>
            </a:r>
          </a:p>
        </p:txBody>
      </p:sp>
      <p:sp>
        <p:nvSpPr>
          <p:cNvPr id="64" name="Oval 30"/>
          <p:cNvSpPr/>
          <p:nvPr/>
        </p:nvSpPr>
        <p:spPr>
          <a:xfrm>
            <a:off x="1197257" y="3096655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77" name="TextBox 36"/>
          <p:cNvSpPr txBox="1">
            <a:spLocks noChangeArrowheads="1"/>
          </p:cNvSpPr>
          <p:nvPr/>
        </p:nvSpPr>
        <p:spPr bwMode="auto">
          <a:xfrm>
            <a:off x="1618323" y="1922220"/>
            <a:ext cx="721672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 -1</a:t>
            </a:r>
          </a:p>
        </p:txBody>
      </p:sp>
      <p:sp>
        <p:nvSpPr>
          <p:cNvPr id="35" name="TextBox 36"/>
          <p:cNvSpPr txBox="1">
            <a:spLocks noChangeArrowheads="1"/>
          </p:cNvSpPr>
          <p:nvPr/>
        </p:nvSpPr>
        <p:spPr bwMode="auto">
          <a:xfrm>
            <a:off x="1610847" y="3340788"/>
            <a:ext cx="69281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Sample-2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05542" y="890036"/>
            <a:ext cx="427469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92" dirty="0"/>
              <a:t>Consecutive workflow: linked characterisation methods</a:t>
            </a:r>
            <a:endParaRPr lang="en-GB" sz="1292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2639304" y="205036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2639304" y="3462194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536223" y="205036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536223" y="3462194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6427151" y="203152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459475" y="3444024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72" idx="6"/>
            <a:endCxn id="95" idx="0"/>
          </p:cNvCxnSpPr>
          <p:nvPr/>
        </p:nvCxnSpPr>
        <p:spPr>
          <a:xfrm flipH="1">
            <a:off x="3719235" y="203152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989621" y="1925150"/>
            <a:ext cx="1035861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Post-processing</a:t>
            </a:r>
          </a:p>
        </p:txBody>
      </p:sp>
      <p:cxnSp>
        <p:nvCxnSpPr>
          <p:cNvPr id="42" name="Elbow Connector 52">
            <a:extLst>
              <a:ext uri="{FF2B5EF4-FFF2-40B4-BE49-F238E27FC236}">
                <a16:creationId xmlns:a16="http://schemas.microsoft.com/office/drawing/2014/main" id="{E6E27889-B56A-0E4A-85E8-1C1A8F486D97}"/>
              </a:ext>
            </a:extLst>
          </p:cNvPr>
          <p:cNvCxnSpPr>
            <a:stCxn id="97" idx="4"/>
            <a:endCxn id="47" idx="0"/>
          </p:cNvCxnSpPr>
          <p:nvPr/>
        </p:nvCxnSpPr>
        <p:spPr>
          <a:xfrm rot="5400000">
            <a:off x="5330004" y="2216965"/>
            <a:ext cx="589020" cy="3810555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15"/>
          <p:cNvSpPr/>
          <p:nvPr/>
        </p:nvSpPr>
        <p:spPr>
          <a:xfrm>
            <a:off x="3021389" y="4416752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48" name="TextBox 53"/>
          <p:cNvSpPr txBox="1">
            <a:spLocks noChangeArrowheads="1"/>
          </p:cNvSpPr>
          <p:nvPr/>
        </p:nvSpPr>
        <p:spPr bwMode="auto">
          <a:xfrm>
            <a:off x="3449294" y="4667424"/>
            <a:ext cx="59984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method</a:t>
            </a:r>
          </a:p>
        </p:txBody>
      </p:sp>
      <p:sp>
        <p:nvSpPr>
          <p:cNvPr id="49" name="Oval 30"/>
          <p:cNvSpPr/>
          <p:nvPr/>
        </p:nvSpPr>
        <p:spPr>
          <a:xfrm>
            <a:off x="1197257" y="4394399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50" name="TextBox 36"/>
          <p:cNvSpPr txBox="1">
            <a:spLocks noChangeArrowheads="1"/>
          </p:cNvSpPr>
          <p:nvPr/>
        </p:nvSpPr>
        <p:spPr bwMode="auto">
          <a:xfrm>
            <a:off x="1610847" y="4638532"/>
            <a:ext cx="69281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Sample-3</a:t>
            </a:r>
          </a:p>
        </p:txBody>
      </p:sp>
      <p:cxnSp>
        <p:nvCxnSpPr>
          <p:cNvPr id="51" name="Straight Arrow Connector 40"/>
          <p:cNvCxnSpPr/>
          <p:nvPr/>
        </p:nvCxnSpPr>
        <p:spPr>
          <a:xfrm flipV="1">
            <a:off x="2639304" y="475993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891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5"/>
          <p:cNvSpPr/>
          <p:nvPr/>
        </p:nvSpPr>
        <p:spPr>
          <a:xfrm>
            <a:off x="2478382" y="2800089"/>
            <a:ext cx="1129846" cy="56492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Method 1</a:t>
            </a:r>
          </a:p>
        </p:txBody>
      </p:sp>
      <p:sp>
        <p:nvSpPr>
          <p:cNvPr id="8" name="Oval 15"/>
          <p:cNvSpPr/>
          <p:nvPr/>
        </p:nvSpPr>
        <p:spPr>
          <a:xfrm>
            <a:off x="2478292" y="4195180"/>
            <a:ext cx="1129846" cy="56492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Method 2</a:t>
            </a:r>
          </a:p>
        </p:txBody>
      </p:sp>
      <p:sp>
        <p:nvSpPr>
          <p:cNvPr id="9" name="Oval 50"/>
          <p:cNvSpPr/>
          <p:nvPr/>
        </p:nvSpPr>
        <p:spPr>
          <a:xfrm>
            <a:off x="5679633" y="4144883"/>
            <a:ext cx="1129846" cy="564923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it-IT" sz="923" b="1" dirty="0">
                <a:solidFill>
                  <a:schemeClr val="tx1"/>
                </a:solidFill>
                <a:cs typeface="Arial" pitchFamily="34" charset="0"/>
              </a:rPr>
              <a:t>Post processing</a:t>
            </a:r>
            <a:endParaRPr lang="en-US" sz="923" b="1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10" name="98 Conector angular"/>
          <p:cNvCxnSpPr>
            <a:stCxn id="15" idx="6"/>
            <a:endCxn id="8" idx="0"/>
          </p:cNvCxnSpPr>
          <p:nvPr/>
        </p:nvCxnSpPr>
        <p:spPr>
          <a:xfrm flipH="1">
            <a:off x="3043215" y="3030187"/>
            <a:ext cx="3650025" cy="1164993"/>
          </a:xfrm>
          <a:prstGeom prst="bentConnector4">
            <a:avLst>
              <a:gd name="adj1" fmla="val -5781"/>
              <a:gd name="adj2" fmla="val 62123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1"/>
          <p:cNvSpPr txBox="1">
            <a:spLocks noChangeArrowheads="1"/>
          </p:cNvSpPr>
          <p:nvPr/>
        </p:nvSpPr>
        <p:spPr bwMode="auto">
          <a:xfrm>
            <a:off x="3372173" y="1381196"/>
            <a:ext cx="1551194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dirty="0"/>
              <a:t>Iterative workflow</a:t>
            </a:r>
          </a:p>
        </p:txBody>
      </p:sp>
      <p:sp>
        <p:nvSpPr>
          <p:cNvPr id="13" name="Oval 30"/>
          <p:cNvSpPr/>
          <p:nvPr/>
        </p:nvSpPr>
        <p:spPr>
          <a:xfrm>
            <a:off x="816568" y="2583858"/>
            <a:ext cx="1129846" cy="564923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Sample 1</a:t>
            </a:r>
          </a:p>
        </p:txBody>
      </p:sp>
      <p:sp>
        <p:nvSpPr>
          <p:cNvPr id="14" name="Oval 30"/>
          <p:cNvSpPr/>
          <p:nvPr/>
        </p:nvSpPr>
        <p:spPr>
          <a:xfrm>
            <a:off x="832362" y="4369636"/>
            <a:ext cx="1129846" cy="564923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Sample 2</a:t>
            </a:r>
          </a:p>
        </p:txBody>
      </p:sp>
      <p:sp>
        <p:nvSpPr>
          <p:cNvPr id="15" name="Oval 50"/>
          <p:cNvSpPr/>
          <p:nvPr/>
        </p:nvSpPr>
        <p:spPr>
          <a:xfrm>
            <a:off x="5563394" y="2747725"/>
            <a:ext cx="1129846" cy="564923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>
              <a:defRPr/>
            </a:pPr>
            <a:r>
              <a:rPr lang="it-IT" sz="923" b="1" dirty="0">
                <a:solidFill>
                  <a:schemeClr val="tx1"/>
                </a:solidFill>
                <a:cs typeface="Arial" pitchFamily="34" charset="0"/>
              </a:rPr>
              <a:t>Post-processing</a:t>
            </a:r>
            <a:endParaRPr lang="en-US" sz="923" b="1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17" name="Elbow Connector 9"/>
          <p:cNvCxnSpPr>
            <a:stCxn id="9" idx="6"/>
            <a:endCxn id="7" idx="4"/>
          </p:cNvCxnSpPr>
          <p:nvPr/>
        </p:nvCxnSpPr>
        <p:spPr>
          <a:xfrm flipH="1" flipV="1">
            <a:off x="3043305" y="3365012"/>
            <a:ext cx="3766174" cy="1062332"/>
          </a:xfrm>
          <a:prstGeom prst="bentConnector4">
            <a:avLst>
              <a:gd name="adj1" fmla="val -5603"/>
              <a:gd name="adj2" fmla="val 63294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"/>
          <p:cNvSpPr/>
          <p:nvPr/>
        </p:nvSpPr>
        <p:spPr>
          <a:xfrm>
            <a:off x="2615661" y="1939426"/>
            <a:ext cx="5118016" cy="3190508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sp>
        <p:nvSpPr>
          <p:cNvPr id="19" name="TextBox 41"/>
          <p:cNvSpPr txBox="1">
            <a:spLocks noChangeArrowheads="1"/>
          </p:cNvSpPr>
          <p:nvPr/>
        </p:nvSpPr>
        <p:spPr bwMode="auto">
          <a:xfrm>
            <a:off x="3296307" y="990960"/>
            <a:ext cx="3835217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template 3</a:t>
            </a:r>
          </a:p>
        </p:txBody>
      </p:sp>
      <p:sp>
        <p:nvSpPr>
          <p:cNvPr id="20" name="Oval 47"/>
          <p:cNvSpPr/>
          <p:nvPr/>
        </p:nvSpPr>
        <p:spPr>
          <a:xfrm>
            <a:off x="3980299" y="2779025"/>
            <a:ext cx="1129846" cy="564923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/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Raw data 1</a:t>
            </a:r>
          </a:p>
        </p:txBody>
      </p:sp>
      <p:sp>
        <p:nvSpPr>
          <p:cNvPr id="21" name="Oval 47"/>
          <p:cNvSpPr/>
          <p:nvPr/>
        </p:nvSpPr>
        <p:spPr>
          <a:xfrm>
            <a:off x="4067351" y="4190923"/>
            <a:ext cx="1129846" cy="564923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>
            <a:normAutofit/>
          </a:bodyPr>
          <a:lstStyle/>
          <a:p>
            <a:pPr algn="ctr"/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Raw data 2</a:t>
            </a:r>
          </a:p>
        </p:txBody>
      </p:sp>
      <p:cxnSp>
        <p:nvCxnSpPr>
          <p:cNvPr id="22" name="Straight Arrow Connector 36"/>
          <p:cNvCxnSpPr/>
          <p:nvPr/>
        </p:nvCxnSpPr>
        <p:spPr>
          <a:xfrm>
            <a:off x="7324142" y="3653662"/>
            <a:ext cx="804008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37"/>
          <p:cNvCxnSpPr/>
          <p:nvPr/>
        </p:nvCxnSpPr>
        <p:spPr>
          <a:xfrm flipV="1">
            <a:off x="3738560" y="443556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38"/>
          <p:cNvCxnSpPr/>
          <p:nvPr/>
        </p:nvCxnSpPr>
        <p:spPr>
          <a:xfrm flipV="1">
            <a:off x="3635143" y="305579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39"/>
          <p:cNvCxnSpPr/>
          <p:nvPr/>
        </p:nvCxnSpPr>
        <p:spPr>
          <a:xfrm flipV="1">
            <a:off x="2036750" y="4511300"/>
            <a:ext cx="265846" cy="70398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40"/>
          <p:cNvCxnSpPr/>
          <p:nvPr/>
        </p:nvCxnSpPr>
        <p:spPr>
          <a:xfrm>
            <a:off x="2036750" y="2943668"/>
            <a:ext cx="265846" cy="86519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45"/>
          <p:cNvCxnSpPr/>
          <p:nvPr/>
        </p:nvCxnSpPr>
        <p:spPr>
          <a:xfrm flipV="1">
            <a:off x="5330120" y="443556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46"/>
          <p:cNvCxnSpPr/>
          <p:nvPr/>
        </p:nvCxnSpPr>
        <p:spPr>
          <a:xfrm flipV="1">
            <a:off x="5197197" y="304591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Rectangle 51"/>
          <p:cNvSpPr/>
          <p:nvPr/>
        </p:nvSpPr>
        <p:spPr>
          <a:xfrm>
            <a:off x="2478382" y="2204541"/>
            <a:ext cx="5118016" cy="295838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cxnSp>
        <p:nvCxnSpPr>
          <p:cNvPr id="30" name="Elbow Connector 52"/>
          <p:cNvCxnSpPr>
            <a:stCxn id="15" idx="6"/>
            <a:endCxn id="8" idx="0"/>
          </p:cNvCxnSpPr>
          <p:nvPr/>
        </p:nvCxnSpPr>
        <p:spPr>
          <a:xfrm flipH="1">
            <a:off x="3043215" y="3030187"/>
            <a:ext cx="3650025" cy="1164993"/>
          </a:xfrm>
          <a:prstGeom prst="bentConnector4">
            <a:avLst>
              <a:gd name="adj1" fmla="val -2890"/>
              <a:gd name="adj2" fmla="val 65142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55"/>
          <p:cNvCxnSpPr>
            <a:stCxn id="9" idx="6"/>
            <a:endCxn id="7" idx="4"/>
          </p:cNvCxnSpPr>
          <p:nvPr/>
        </p:nvCxnSpPr>
        <p:spPr>
          <a:xfrm flipH="1" flipV="1">
            <a:off x="3043305" y="3365012"/>
            <a:ext cx="3766174" cy="1062332"/>
          </a:xfrm>
          <a:prstGeom prst="bentConnector4">
            <a:avLst>
              <a:gd name="adj1" fmla="val -5603"/>
              <a:gd name="adj2" fmla="val 71570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CAB3FE-C64D-8849-8A98-B8B7938A6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7D25-716C-D143-A3FF-270F4653C74C}" type="datetime1">
              <a:rPr lang="it-IT" smtClean="0"/>
              <a:t>11/04/19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918432-1365-5D40-B4FD-40C0BFC1F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AB0EE-1DC5-A54E-AFC8-8540EF57F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310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7"/>
          <p:cNvSpPr txBox="1"/>
          <p:nvPr/>
        </p:nvSpPr>
        <p:spPr>
          <a:xfrm>
            <a:off x="2319488" y="2338075"/>
            <a:ext cx="1952779" cy="234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23" b="1" dirty="0"/>
              <a:t>tightly coupled characterisations</a:t>
            </a:r>
          </a:p>
        </p:txBody>
      </p:sp>
      <p:sp>
        <p:nvSpPr>
          <p:cNvPr id="8" name="Rectangle 2"/>
          <p:cNvSpPr/>
          <p:nvPr/>
        </p:nvSpPr>
        <p:spPr bwMode="auto">
          <a:xfrm>
            <a:off x="2414977" y="2622795"/>
            <a:ext cx="914400" cy="84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4406" tIns="42203" rIns="84406" bIns="42203" numCol="1" rtlCol="0" anchor="ctr" anchorCtr="0" compatLnSpc="1">
            <a:prstTxWarp prst="textNoShape">
              <a:avLst/>
            </a:prstTxWarp>
          </a:bodyPr>
          <a:lstStyle/>
          <a:p>
            <a:pPr marL="2931" defTabSz="844083" fontAlgn="base">
              <a:spcBef>
                <a:spcPct val="0"/>
              </a:spcBef>
              <a:spcAft>
                <a:spcPct val="0"/>
              </a:spcAft>
            </a:pPr>
            <a:endParaRPr lang="en-GB" sz="1108">
              <a:solidFill>
                <a:srgbClr val="0F5494"/>
              </a:solidFill>
              <a:latin typeface="Verdana" pitchFamily="34" charset="0"/>
            </a:endParaRPr>
          </a:p>
        </p:txBody>
      </p:sp>
      <p:sp>
        <p:nvSpPr>
          <p:cNvPr id="9" name="Rectangle 60"/>
          <p:cNvSpPr/>
          <p:nvPr/>
        </p:nvSpPr>
        <p:spPr>
          <a:xfrm>
            <a:off x="1776911" y="2680274"/>
            <a:ext cx="2575668" cy="16247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10" name="Oval 84"/>
          <p:cNvSpPr/>
          <p:nvPr/>
        </p:nvSpPr>
        <p:spPr>
          <a:xfrm>
            <a:off x="1850491" y="2825639"/>
            <a:ext cx="1066168" cy="504702"/>
          </a:xfrm>
          <a:prstGeom prst="ellipse">
            <a:avLst/>
          </a:prstGeom>
          <a:solidFill>
            <a:srgbClr val="99D0DF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nb-NO" sz="923" b="1" dirty="0">
                <a:solidFill>
                  <a:schemeClr val="tx1"/>
                </a:solidFill>
                <a:cs typeface="Arial" pitchFamily="34" charset="0"/>
              </a:rPr>
              <a:t>Method-1</a:t>
            </a:r>
          </a:p>
        </p:txBody>
      </p:sp>
      <p:cxnSp>
        <p:nvCxnSpPr>
          <p:cNvPr id="11" name="Straight Arrow Connector 91"/>
          <p:cNvCxnSpPr>
            <a:endCxn id="23" idx="6"/>
          </p:cNvCxnSpPr>
          <p:nvPr/>
        </p:nvCxnSpPr>
        <p:spPr>
          <a:xfrm flipH="1">
            <a:off x="3230261" y="3815212"/>
            <a:ext cx="557484" cy="1425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93"/>
          <p:cNvCxnSpPr>
            <a:stCxn id="21" idx="1"/>
          </p:cNvCxnSpPr>
          <p:nvPr/>
        </p:nvCxnSpPr>
        <p:spPr>
          <a:xfrm flipH="1" flipV="1">
            <a:off x="2925097" y="3186703"/>
            <a:ext cx="485701" cy="19660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95"/>
          <p:cNvCxnSpPr/>
          <p:nvPr/>
        </p:nvCxnSpPr>
        <p:spPr>
          <a:xfrm>
            <a:off x="2414977" y="3330341"/>
            <a:ext cx="193988" cy="3592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1"/>
          <p:cNvSpPr txBox="1">
            <a:spLocks noChangeArrowheads="1"/>
          </p:cNvSpPr>
          <p:nvPr/>
        </p:nvSpPr>
        <p:spPr bwMode="auto">
          <a:xfrm>
            <a:off x="2916304" y="1226948"/>
            <a:ext cx="2627642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dirty="0"/>
              <a:t>Tightly coupled characterisations</a:t>
            </a:r>
          </a:p>
        </p:txBody>
      </p:sp>
      <p:sp>
        <p:nvSpPr>
          <p:cNvPr id="15" name="TextBox 41"/>
          <p:cNvSpPr txBox="1">
            <a:spLocks noChangeArrowheads="1"/>
          </p:cNvSpPr>
          <p:nvPr/>
        </p:nvSpPr>
        <p:spPr bwMode="auto">
          <a:xfrm>
            <a:off x="2836246" y="715232"/>
            <a:ext cx="3835217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template 4</a:t>
            </a:r>
          </a:p>
        </p:txBody>
      </p:sp>
      <p:sp>
        <p:nvSpPr>
          <p:cNvPr id="16" name="Oval 47"/>
          <p:cNvSpPr/>
          <p:nvPr/>
        </p:nvSpPr>
        <p:spPr>
          <a:xfrm>
            <a:off x="4844257" y="3146712"/>
            <a:ext cx="1129846" cy="747571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Raw data</a:t>
            </a:r>
          </a:p>
        </p:txBody>
      </p:sp>
      <p:cxnSp>
        <p:nvCxnSpPr>
          <p:cNvPr id="17" name="Straight Arrow Connector 27"/>
          <p:cNvCxnSpPr/>
          <p:nvPr/>
        </p:nvCxnSpPr>
        <p:spPr>
          <a:xfrm flipV="1">
            <a:off x="6107196" y="349265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28"/>
          <p:cNvCxnSpPr/>
          <p:nvPr/>
        </p:nvCxnSpPr>
        <p:spPr>
          <a:xfrm flipV="1">
            <a:off x="4511912" y="349265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29"/>
          <p:cNvCxnSpPr/>
          <p:nvPr/>
        </p:nvCxnSpPr>
        <p:spPr>
          <a:xfrm flipV="1">
            <a:off x="1387873" y="349265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Oval 34"/>
          <p:cNvSpPr/>
          <p:nvPr/>
        </p:nvSpPr>
        <p:spPr>
          <a:xfrm>
            <a:off x="3254662" y="3309393"/>
            <a:ext cx="1066168" cy="504702"/>
          </a:xfrm>
          <a:prstGeom prst="ellipse">
            <a:avLst/>
          </a:prstGeom>
          <a:solidFill>
            <a:srgbClr val="99D0DF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nb-NO" sz="923" b="1" dirty="0">
                <a:solidFill>
                  <a:schemeClr val="tx1"/>
                </a:solidFill>
                <a:cs typeface="Arial" pitchFamily="34" charset="0"/>
              </a:rPr>
              <a:t>Method-3</a:t>
            </a:r>
          </a:p>
        </p:txBody>
      </p:sp>
      <p:sp>
        <p:nvSpPr>
          <p:cNvPr id="23" name="Oval 36"/>
          <p:cNvSpPr/>
          <p:nvPr/>
        </p:nvSpPr>
        <p:spPr>
          <a:xfrm>
            <a:off x="2164093" y="3705452"/>
            <a:ext cx="1066168" cy="504702"/>
          </a:xfrm>
          <a:prstGeom prst="ellipse">
            <a:avLst/>
          </a:prstGeom>
          <a:solidFill>
            <a:srgbClr val="99D0DF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nb-NO" sz="923" b="1" dirty="0">
                <a:solidFill>
                  <a:schemeClr val="tx1"/>
                </a:solidFill>
                <a:cs typeface="Arial" pitchFamily="34" charset="0"/>
              </a:rPr>
              <a:t>Method-2</a:t>
            </a:r>
          </a:p>
        </p:txBody>
      </p:sp>
      <p:cxnSp>
        <p:nvCxnSpPr>
          <p:cNvPr id="25" name="Straight Arrow Connector 38"/>
          <p:cNvCxnSpPr/>
          <p:nvPr/>
        </p:nvCxnSpPr>
        <p:spPr>
          <a:xfrm>
            <a:off x="7762509" y="3495469"/>
            <a:ext cx="804008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Oval 47"/>
          <p:cNvSpPr/>
          <p:nvPr/>
        </p:nvSpPr>
        <p:spPr>
          <a:xfrm>
            <a:off x="6506106" y="3096656"/>
            <a:ext cx="1129846" cy="747571"/>
          </a:xfrm>
          <a:prstGeom prst="ellipse">
            <a:avLst/>
          </a:prstGeom>
          <a:solidFill>
            <a:srgbClr val="CCFFC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Processed data</a:t>
            </a:r>
          </a:p>
        </p:txBody>
      </p:sp>
      <p:sp>
        <p:nvSpPr>
          <p:cNvPr id="27" name="Oval 47"/>
          <p:cNvSpPr/>
          <p:nvPr/>
        </p:nvSpPr>
        <p:spPr>
          <a:xfrm>
            <a:off x="191432" y="3115696"/>
            <a:ext cx="1129846" cy="747571"/>
          </a:xfrm>
          <a:prstGeom prst="ellipse">
            <a:avLst/>
          </a:prstGeom>
          <a:solidFill>
            <a:srgbClr val="FF7C8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 anchor="ctr" anchorCtr="0"/>
          <a:lstStyle/>
          <a:p>
            <a:pPr algn="ctr"/>
            <a:r>
              <a:rPr lang="en-GB" sz="923" b="1" dirty="0">
                <a:solidFill>
                  <a:schemeClr val="tx1"/>
                </a:solidFill>
                <a:cs typeface="Arial" pitchFamily="34" charset="0"/>
              </a:rPr>
              <a:t>Sample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2896679" y="5066600"/>
            <a:ext cx="3948517" cy="603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/>
              <a:t>The final arrow is to be used of there </a:t>
            </a:r>
            <a:br>
              <a:rPr lang="en-GB" sz="1662" dirty="0"/>
            </a:br>
            <a:r>
              <a:rPr lang="en-GB" sz="1662" dirty="0"/>
              <a:t>is a next characterisation in a chain with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AF2BD-CFD9-8D4E-97B4-FA1A4B1B4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ECC3-B83F-914C-9BAB-AD04C9870D45}" type="datetime1">
              <a:rPr lang="it-IT" smtClean="0"/>
              <a:t>11/04/19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58EF9C-7F3A-5D43-B10E-C5E1CE39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F9E9C-7E40-244B-A602-8EA3B6E86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440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30"/>
          <p:cNvSpPr/>
          <p:nvPr/>
        </p:nvSpPr>
        <p:spPr>
          <a:xfrm>
            <a:off x="1594608" y="1714891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72" name="Oval 50"/>
          <p:cNvSpPr/>
          <p:nvPr/>
        </p:nvSpPr>
        <p:spPr>
          <a:xfrm>
            <a:off x="7190632" y="1694792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79" name="Oval 47"/>
          <p:cNvSpPr/>
          <p:nvPr/>
        </p:nvSpPr>
        <p:spPr>
          <a:xfrm>
            <a:off x="5350845" y="1713634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33" name="Oval 47"/>
          <p:cNvSpPr/>
          <p:nvPr/>
        </p:nvSpPr>
        <p:spPr>
          <a:xfrm>
            <a:off x="5350845" y="3125460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95" name="Oval 15"/>
          <p:cNvSpPr/>
          <p:nvPr/>
        </p:nvSpPr>
        <p:spPr>
          <a:xfrm>
            <a:off x="3418740" y="3147813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78" name="Oval 15"/>
          <p:cNvSpPr/>
          <p:nvPr/>
        </p:nvSpPr>
        <p:spPr>
          <a:xfrm>
            <a:off x="3419427" y="1713634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b="1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2054" name="TextBox 87"/>
          <p:cNvSpPr txBox="1">
            <a:spLocks noChangeArrowheads="1"/>
          </p:cNvSpPr>
          <p:nvPr/>
        </p:nvSpPr>
        <p:spPr bwMode="auto">
          <a:xfrm>
            <a:off x="3489714" y="1984375"/>
            <a:ext cx="125512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923" b="1" dirty="0"/>
              <a:t>Method</a:t>
            </a:r>
          </a:p>
        </p:txBody>
      </p:sp>
      <p:sp>
        <p:nvSpPr>
          <p:cNvPr id="2059" name="TextBox 51"/>
          <p:cNvSpPr txBox="1">
            <a:spLocks noChangeArrowheads="1"/>
          </p:cNvSpPr>
          <p:nvPr/>
        </p:nvSpPr>
        <p:spPr bwMode="auto">
          <a:xfrm>
            <a:off x="5735148" y="1892745"/>
            <a:ext cx="833883" cy="3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Calibration </a:t>
            </a:r>
            <a:br>
              <a:rPr lang="en-GB" sz="923" b="1" dirty="0"/>
            </a:br>
            <a:r>
              <a:rPr lang="en-GB" sz="923" b="1" dirty="0"/>
              <a:t>Raw Data</a:t>
            </a:r>
          </a:p>
        </p:txBody>
      </p:sp>
      <p:sp>
        <p:nvSpPr>
          <p:cNvPr id="2060" name="TextBox 87"/>
          <p:cNvSpPr txBox="1">
            <a:spLocks noChangeArrowheads="1"/>
          </p:cNvSpPr>
          <p:nvPr/>
        </p:nvSpPr>
        <p:spPr bwMode="auto">
          <a:xfrm>
            <a:off x="5728373" y="3353524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Raw data</a:t>
            </a:r>
          </a:p>
        </p:txBody>
      </p:sp>
      <p:sp>
        <p:nvSpPr>
          <p:cNvPr id="97" name="Oval 50"/>
          <p:cNvSpPr/>
          <p:nvPr/>
        </p:nvSpPr>
        <p:spPr>
          <a:xfrm>
            <a:off x="7182274" y="3107290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131" name="98 Conector angular"/>
          <p:cNvCxnSpPr>
            <a:stCxn id="72" idx="6"/>
            <a:endCxn id="95" idx="0"/>
          </p:cNvCxnSpPr>
          <p:nvPr/>
        </p:nvCxnSpPr>
        <p:spPr>
          <a:xfrm flipH="1">
            <a:off x="4116586" y="2060331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9" name="TextBox 53"/>
          <p:cNvSpPr txBox="1">
            <a:spLocks noChangeArrowheads="1"/>
          </p:cNvSpPr>
          <p:nvPr/>
        </p:nvSpPr>
        <p:spPr bwMode="auto">
          <a:xfrm>
            <a:off x="3846645" y="3398485"/>
            <a:ext cx="59984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method</a:t>
            </a:r>
          </a:p>
        </p:txBody>
      </p:sp>
      <p:sp>
        <p:nvSpPr>
          <p:cNvPr id="2100" name="TextBox 51"/>
          <p:cNvSpPr txBox="1">
            <a:spLocks noChangeArrowheads="1"/>
          </p:cNvSpPr>
          <p:nvPr/>
        </p:nvSpPr>
        <p:spPr bwMode="auto">
          <a:xfrm>
            <a:off x="7629575" y="3369594"/>
            <a:ext cx="91242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Data analysis</a:t>
            </a:r>
          </a:p>
        </p:txBody>
      </p:sp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1933316" y="407870"/>
            <a:ext cx="5742791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EXAMPLE with machine calibration</a:t>
            </a:r>
          </a:p>
        </p:txBody>
      </p:sp>
      <p:sp>
        <p:nvSpPr>
          <p:cNvPr id="64" name="Oval 30"/>
          <p:cNvSpPr/>
          <p:nvPr/>
        </p:nvSpPr>
        <p:spPr>
          <a:xfrm>
            <a:off x="1594608" y="3125460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b="1" dirty="0">
                <a:cs typeface="Arial" pitchFamily="34" charset="0"/>
              </a:rPr>
              <a:t> </a:t>
            </a:r>
          </a:p>
        </p:txBody>
      </p:sp>
      <p:sp>
        <p:nvSpPr>
          <p:cNvPr id="77" name="TextBox 36"/>
          <p:cNvSpPr txBox="1">
            <a:spLocks noChangeArrowheads="1"/>
          </p:cNvSpPr>
          <p:nvPr/>
        </p:nvSpPr>
        <p:spPr bwMode="auto">
          <a:xfrm>
            <a:off x="2015674" y="1951025"/>
            <a:ext cx="721672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 -1</a:t>
            </a:r>
          </a:p>
        </p:txBody>
      </p:sp>
      <p:sp>
        <p:nvSpPr>
          <p:cNvPr id="35" name="TextBox 36"/>
          <p:cNvSpPr txBox="1">
            <a:spLocks noChangeArrowheads="1"/>
          </p:cNvSpPr>
          <p:nvPr/>
        </p:nvSpPr>
        <p:spPr bwMode="auto">
          <a:xfrm>
            <a:off x="2008198" y="3369593"/>
            <a:ext cx="69281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Sample-2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479" y="924406"/>
            <a:ext cx="9242017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92" dirty="0"/>
              <a:t>Characterisation method made of a machine calibration process ona reference sample, followed by the actual measurement </a:t>
            </a:r>
            <a:endParaRPr lang="en-GB" sz="1292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3036655" y="207917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036655" y="349099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933575" y="207917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933575" y="349099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6824503" y="2060331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856827" y="3472829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72" idx="6"/>
            <a:endCxn id="95" idx="0"/>
          </p:cNvCxnSpPr>
          <p:nvPr/>
        </p:nvCxnSpPr>
        <p:spPr>
          <a:xfrm flipH="1">
            <a:off x="4116586" y="2060331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diritto 4"/>
          <p:cNvCxnSpPr/>
          <p:nvPr/>
        </p:nvCxnSpPr>
        <p:spPr>
          <a:xfrm flipV="1">
            <a:off x="317271" y="2609935"/>
            <a:ext cx="865521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" name="Connettore diritto 55"/>
          <p:cNvCxnSpPr/>
          <p:nvPr/>
        </p:nvCxnSpPr>
        <p:spPr>
          <a:xfrm flipV="1">
            <a:off x="344098" y="4072252"/>
            <a:ext cx="865521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8" name="Connettore diritto 57"/>
          <p:cNvCxnSpPr/>
          <p:nvPr/>
        </p:nvCxnSpPr>
        <p:spPr>
          <a:xfrm flipV="1">
            <a:off x="1461670" y="1671631"/>
            <a:ext cx="0" cy="259200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31789" y="2027557"/>
            <a:ext cx="1411395" cy="60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1:</a:t>
            </a:r>
          </a:p>
          <a:p>
            <a:r>
              <a:rPr lang="en-US" sz="1108" dirty="0"/>
              <a:t>Machine calibration</a:t>
            </a:r>
          </a:p>
        </p:txBody>
      </p:sp>
      <p:sp>
        <p:nvSpPr>
          <p:cNvPr id="59" name="CasellaDiTesto 58"/>
          <p:cNvSpPr txBox="1"/>
          <p:nvPr/>
        </p:nvSpPr>
        <p:spPr>
          <a:xfrm>
            <a:off x="2815" y="3151633"/>
            <a:ext cx="167041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2:</a:t>
            </a:r>
          </a:p>
          <a:p>
            <a:r>
              <a:rPr lang="en-US" sz="1108" dirty="0"/>
              <a:t>Raw data acquisition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443697" y="1847028"/>
            <a:ext cx="912429" cy="3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Calibration </a:t>
            </a:r>
            <a:br>
              <a:rPr lang="en-GB" sz="923" b="1" dirty="0"/>
            </a:br>
            <a:r>
              <a:rPr lang="en-GB" sz="923" b="1" dirty="0"/>
              <a:t>Data analysis</a:t>
            </a:r>
          </a:p>
        </p:txBody>
      </p:sp>
      <p:cxnSp>
        <p:nvCxnSpPr>
          <p:cNvPr id="55" name="Straight Arrow Connector 45"/>
          <p:cNvCxnSpPr/>
          <p:nvPr/>
        </p:nvCxnSpPr>
        <p:spPr>
          <a:xfrm rot="5400000" flipV="1">
            <a:off x="7718608" y="4214044"/>
            <a:ext cx="432000" cy="0"/>
          </a:xfrm>
          <a:prstGeom prst="straightConnector1">
            <a:avLst/>
          </a:prstGeom>
          <a:ln w="53975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1" name="Oval 47"/>
          <p:cNvSpPr/>
          <p:nvPr/>
        </p:nvSpPr>
        <p:spPr>
          <a:xfrm>
            <a:off x="7236762" y="4558972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62" name="TextBox 87"/>
          <p:cNvSpPr txBox="1">
            <a:spLocks noChangeArrowheads="1"/>
          </p:cNvSpPr>
          <p:nvPr/>
        </p:nvSpPr>
        <p:spPr bwMode="auto">
          <a:xfrm>
            <a:off x="7570248" y="4774599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Property</a:t>
            </a:r>
          </a:p>
        </p:txBody>
      </p:sp>
      <p:cxnSp>
        <p:nvCxnSpPr>
          <p:cNvPr id="63" name="Straight Arrow Connector 45"/>
          <p:cNvCxnSpPr/>
          <p:nvPr/>
        </p:nvCxnSpPr>
        <p:spPr>
          <a:xfrm rot="10800000" flipV="1">
            <a:off x="6916428" y="494252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5" name="Oval 50"/>
          <p:cNvSpPr/>
          <p:nvPr/>
        </p:nvSpPr>
        <p:spPr>
          <a:xfrm>
            <a:off x="5436277" y="4554047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66" name="TextBox 87"/>
          <p:cNvSpPr txBox="1">
            <a:spLocks noChangeArrowheads="1"/>
          </p:cNvSpPr>
          <p:nvPr/>
        </p:nvSpPr>
        <p:spPr bwMode="auto">
          <a:xfrm>
            <a:off x="5622560" y="4805945"/>
            <a:ext cx="1123977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Post-processing</a:t>
            </a:r>
          </a:p>
        </p:txBody>
      </p:sp>
      <p:cxnSp>
        <p:nvCxnSpPr>
          <p:cNvPr id="12" name="Connettore 4 11"/>
          <p:cNvCxnSpPr>
            <a:stCxn id="65" idx="4"/>
            <a:endCxn id="61" idx="4"/>
          </p:cNvCxnSpPr>
          <p:nvPr/>
        </p:nvCxnSpPr>
        <p:spPr>
          <a:xfrm rot="16200000" flipH="1">
            <a:off x="7031903" y="4387343"/>
            <a:ext cx="4925" cy="1800485"/>
          </a:xfrm>
          <a:prstGeom prst="bentConnector3">
            <a:avLst>
              <a:gd name="adj1" fmla="val 4384911"/>
            </a:avLst>
          </a:prstGeom>
          <a:ln w="31750">
            <a:solidFill>
              <a:schemeClr val="tx2">
                <a:lumMod val="75000"/>
              </a:schemeClr>
            </a:solidFill>
            <a:headEnd type="stealth" w="lg" len="lg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557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8BC26C8A-2CAA-4640-A423-5E54F8E5E4FC}"/>
              </a:ext>
            </a:extLst>
          </p:cNvPr>
          <p:cNvGrpSpPr/>
          <p:nvPr/>
        </p:nvGrpSpPr>
        <p:grpSpPr>
          <a:xfrm>
            <a:off x="3352958" y="1140691"/>
            <a:ext cx="1395692" cy="731077"/>
            <a:chOff x="3704379" y="1570687"/>
            <a:chExt cx="1512000" cy="792000"/>
          </a:xfrm>
        </p:grpSpPr>
        <p:sp>
          <p:nvSpPr>
            <p:cNvPr id="78" name="Oval 15"/>
            <p:cNvSpPr/>
            <p:nvPr/>
          </p:nvSpPr>
          <p:spPr>
            <a:xfrm>
              <a:off x="3704379" y="1570687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2054" name="TextBox 87"/>
            <p:cNvSpPr txBox="1">
              <a:spLocks noChangeArrowheads="1"/>
            </p:cNvSpPr>
            <p:nvPr/>
          </p:nvSpPr>
          <p:spPr bwMode="auto">
            <a:xfrm>
              <a:off x="3775524" y="1700808"/>
              <a:ext cx="1359713" cy="56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Selection of the test recipe (loading sequence)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63C98082-5975-4ABE-9CAF-B064430D1751}"/>
              </a:ext>
            </a:extLst>
          </p:cNvPr>
          <p:cNvGrpSpPr/>
          <p:nvPr/>
        </p:nvGrpSpPr>
        <p:grpSpPr>
          <a:xfrm>
            <a:off x="5284376" y="2552517"/>
            <a:ext cx="1395692" cy="731077"/>
            <a:chOff x="5796749" y="3100165"/>
            <a:chExt cx="1512000" cy="792000"/>
          </a:xfrm>
        </p:grpSpPr>
        <p:sp>
          <p:nvSpPr>
            <p:cNvPr id="33" name="Oval 47"/>
            <p:cNvSpPr/>
            <p:nvPr/>
          </p:nvSpPr>
          <p:spPr>
            <a:xfrm>
              <a:off x="5796749" y="3100165"/>
              <a:ext cx="1512000" cy="792000"/>
            </a:xfrm>
            <a:prstGeom prst="ellipse">
              <a:avLst/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endParaRPr lang="en-GB" sz="923" b="1" dirty="0">
                <a:solidFill>
                  <a:srgbClr val="CCFF66"/>
                </a:solidFill>
                <a:cs typeface="Arial" pitchFamily="34" charset="0"/>
              </a:endParaRPr>
            </a:p>
          </p:txBody>
        </p:sp>
        <p:sp>
          <p:nvSpPr>
            <p:cNvPr id="2060" name="TextBox 87"/>
            <p:cNvSpPr txBox="1">
              <a:spLocks noChangeArrowheads="1"/>
            </p:cNvSpPr>
            <p:nvPr/>
          </p:nvSpPr>
          <p:spPr bwMode="auto">
            <a:xfrm>
              <a:off x="6138162" y="3316303"/>
              <a:ext cx="948479" cy="40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923" b="1" dirty="0"/>
                <a:t>Sample 1</a:t>
              </a:r>
            </a:p>
            <a:p>
              <a:r>
                <a:rPr lang="en-GB" sz="923" b="1" dirty="0"/>
                <a:t>Raw data</a:t>
              </a:r>
            </a:p>
          </p:txBody>
        </p:sp>
      </p:grpSp>
      <p:sp>
        <p:nvSpPr>
          <p:cNvPr id="97" name="Oval 50"/>
          <p:cNvSpPr/>
          <p:nvPr/>
        </p:nvSpPr>
        <p:spPr>
          <a:xfrm>
            <a:off x="7184336" y="4956053"/>
            <a:ext cx="1395692" cy="731077"/>
          </a:xfrm>
          <a:prstGeom prst="ellipse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131" name="98 Conector angular"/>
          <p:cNvCxnSpPr>
            <a:cxnSpLocks/>
            <a:endCxn id="95" idx="0"/>
          </p:cNvCxnSpPr>
          <p:nvPr/>
        </p:nvCxnSpPr>
        <p:spPr>
          <a:xfrm flipH="1">
            <a:off x="4034518" y="1426596"/>
            <a:ext cx="4480914" cy="1148274"/>
          </a:xfrm>
          <a:prstGeom prst="bentConnector4">
            <a:avLst>
              <a:gd name="adj1" fmla="val -4709"/>
              <a:gd name="adj2" fmla="val 65917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po 8">
            <a:extLst>
              <a:ext uri="{FF2B5EF4-FFF2-40B4-BE49-F238E27FC236}">
                <a16:creationId xmlns:a16="http://schemas.microsoft.com/office/drawing/2014/main" id="{E56FDACD-0F5A-4831-9EAC-620DF111484B}"/>
              </a:ext>
            </a:extLst>
          </p:cNvPr>
          <p:cNvGrpSpPr/>
          <p:nvPr/>
        </p:nvGrpSpPr>
        <p:grpSpPr>
          <a:xfrm>
            <a:off x="3336672" y="2574870"/>
            <a:ext cx="1545820" cy="731077"/>
            <a:chOff x="3686736" y="3124381"/>
            <a:chExt cx="1674639" cy="792000"/>
          </a:xfrm>
        </p:grpSpPr>
        <p:sp>
          <p:nvSpPr>
            <p:cNvPr id="95" name="Oval 15"/>
            <p:cNvSpPr/>
            <p:nvPr/>
          </p:nvSpPr>
          <p:spPr>
            <a:xfrm>
              <a:off x="3686736" y="3124381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2099" name="TextBox 53"/>
            <p:cNvSpPr txBox="1">
              <a:spLocks noChangeArrowheads="1"/>
            </p:cNvSpPr>
            <p:nvPr/>
          </p:nvSpPr>
          <p:spPr bwMode="auto">
            <a:xfrm>
              <a:off x="3775524" y="3375320"/>
              <a:ext cx="1585851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Method: Test Execution</a:t>
              </a:r>
            </a:p>
          </p:txBody>
        </p:sp>
      </p:grpSp>
      <p:sp>
        <p:nvSpPr>
          <p:cNvPr id="2100" name="TextBox 51"/>
          <p:cNvSpPr txBox="1">
            <a:spLocks noChangeArrowheads="1"/>
          </p:cNvSpPr>
          <p:nvPr/>
        </p:nvSpPr>
        <p:spPr bwMode="auto">
          <a:xfrm>
            <a:off x="7459594" y="5199821"/>
            <a:ext cx="91242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b="1" dirty="0"/>
              <a:t>Data analysis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BE35F376-B102-4A06-A99B-BE5C1729BEE0}"/>
              </a:ext>
            </a:extLst>
          </p:cNvPr>
          <p:cNvGrpSpPr/>
          <p:nvPr/>
        </p:nvGrpSpPr>
        <p:grpSpPr>
          <a:xfrm>
            <a:off x="1528139" y="1141949"/>
            <a:ext cx="1395692" cy="731077"/>
            <a:chOff x="1727492" y="1572049"/>
            <a:chExt cx="1512000" cy="792000"/>
          </a:xfrm>
        </p:grpSpPr>
        <p:sp>
          <p:nvSpPr>
            <p:cNvPr id="39" name="Oval 30"/>
            <p:cNvSpPr/>
            <p:nvPr/>
          </p:nvSpPr>
          <p:spPr>
            <a:xfrm>
              <a:off x="1727492" y="1572049"/>
              <a:ext cx="1512000" cy="792000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r>
                <a:rPr lang="en-GB" sz="923" b="1" dirty="0">
                  <a:cs typeface="Arial" pitchFamily="34" charset="0"/>
                </a:rPr>
                <a:t> </a:t>
              </a:r>
            </a:p>
          </p:txBody>
        </p:sp>
        <p:sp>
          <p:nvSpPr>
            <p:cNvPr id="77" name="TextBox 36"/>
            <p:cNvSpPr txBox="1">
              <a:spLocks noChangeArrowheads="1"/>
            </p:cNvSpPr>
            <p:nvPr/>
          </p:nvSpPr>
          <p:spPr bwMode="auto">
            <a:xfrm>
              <a:off x="2183647" y="1827860"/>
              <a:ext cx="793968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Sample--1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313BD17A-3EF6-4733-BC72-7B0EB6ED3721}"/>
              </a:ext>
            </a:extLst>
          </p:cNvPr>
          <p:cNvGrpSpPr/>
          <p:nvPr/>
        </p:nvGrpSpPr>
        <p:grpSpPr>
          <a:xfrm>
            <a:off x="1528139" y="2552517"/>
            <a:ext cx="1395692" cy="731077"/>
            <a:chOff x="1727492" y="3100165"/>
            <a:chExt cx="1512000" cy="792000"/>
          </a:xfrm>
        </p:grpSpPr>
        <p:sp>
          <p:nvSpPr>
            <p:cNvPr id="64" name="Oval 30"/>
            <p:cNvSpPr/>
            <p:nvPr/>
          </p:nvSpPr>
          <p:spPr>
            <a:xfrm>
              <a:off x="1727492" y="3100165"/>
              <a:ext cx="1512000" cy="792000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r>
                <a:rPr lang="en-GB" sz="923" b="1" dirty="0">
                  <a:cs typeface="Arial" pitchFamily="34" charset="0"/>
                </a:rPr>
                <a:t> </a:t>
              </a:r>
            </a:p>
          </p:txBody>
        </p:sp>
        <p:sp>
          <p:nvSpPr>
            <p:cNvPr id="35" name="TextBox 36"/>
            <p:cNvSpPr txBox="1">
              <a:spLocks noChangeArrowheads="1"/>
            </p:cNvSpPr>
            <p:nvPr/>
          </p:nvSpPr>
          <p:spPr bwMode="auto">
            <a:xfrm>
              <a:off x="2175548" y="3364642"/>
              <a:ext cx="750553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Sample-1</a:t>
              </a:r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V="1">
            <a:off x="2970187" y="1506230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2970187" y="291805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867106" y="1506230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67106" y="291805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6758034" y="148738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775807" y="534542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cxnSpLocks/>
            <a:endCxn id="95" idx="0"/>
          </p:cNvCxnSpPr>
          <p:nvPr/>
        </p:nvCxnSpPr>
        <p:spPr>
          <a:xfrm flipH="1">
            <a:off x="4034518" y="1426596"/>
            <a:ext cx="4480914" cy="1148274"/>
          </a:xfrm>
          <a:prstGeom prst="bentConnector4">
            <a:avLst>
              <a:gd name="adj1" fmla="val -4709"/>
              <a:gd name="adj2" fmla="val 65917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diritto 4"/>
          <p:cNvCxnSpPr/>
          <p:nvPr/>
        </p:nvCxnSpPr>
        <p:spPr>
          <a:xfrm flipV="1">
            <a:off x="250802" y="2036993"/>
            <a:ext cx="865521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" name="Connettore diritto 55"/>
          <p:cNvCxnSpPr/>
          <p:nvPr/>
        </p:nvCxnSpPr>
        <p:spPr>
          <a:xfrm flipV="1">
            <a:off x="277629" y="3499309"/>
            <a:ext cx="865521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8" name="Connettore diritto 57"/>
          <p:cNvCxnSpPr>
            <a:cxnSpLocks/>
          </p:cNvCxnSpPr>
          <p:nvPr/>
        </p:nvCxnSpPr>
        <p:spPr>
          <a:xfrm flipV="1">
            <a:off x="1395201" y="1098689"/>
            <a:ext cx="0" cy="4814939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-34680" y="1454614"/>
            <a:ext cx="1411395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1:</a:t>
            </a:r>
          </a:p>
          <a:p>
            <a:r>
              <a:rPr lang="en-US" sz="1108" dirty="0"/>
              <a:t>Test Preparation</a:t>
            </a:r>
          </a:p>
        </p:txBody>
      </p:sp>
      <p:sp>
        <p:nvSpPr>
          <p:cNvPr id="59" name="CasellaDiTesto 58"/>
          <p:cNvSpPr txBox="1"/>
          <p:nvPr/>
        </p:nvSpPr>
        <p:spPr>
          <a:xfrm>
            <a:off x="-63654" y="2578690"/>
            <a:ext cx="167041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2:</a:t>
            </a:r>
          </a:p>
          <a:p>
            <a:r>
              <a:rPr lang="en-US" sz="1108" dirty="0"/>
              <a:t>Raw data acquisition</a:t>
            </a:r>
          </a:p>
        </p:txBody>
      </p:sp>
      <p:cxnSp>
        <p:nvCxnSpPr>
          <p:cNvPr id="55" name="Straight Arrow Connector 45"/>
          <p:cNvCxnSpPr>
            <a:cxnSpLocks/>
            <a:stCxn id="97" idx="4"/>
            <a:endCxn id="103" idx="7"/>
          </p:cNvCxnSpPr>
          <p:nvPr/>
        </p:nvCxnSpPr>
        <p:spPr>
          <a:xfrm flipH="1">
            <a:off x="7025510" y="5687130"/>
            <a:ext cx="856672" cy="527708"/>
          </a:xfrm>
          <a:prstGeom prst="straightConnector1">
            <a:avLst/>
          </a:prstGeom>
          <a:ln w="53975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id="{2B2B30F0-1902-4041-96E7-795D5E52C224}"/>
              </a:ext>
            </a:extLst>
          </p:cNvPr>
          <p:cNvCxnSpPr/>
          <p:nvPr/>
        </p:nvCxnSpPr>
        <p:spPr>
          <a:xfrm flipV="1">
            <a:off x="350755" y="4783656"/>
            <a:ext cx="865521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C902741C-EBE8-42FF-BF2C-70AC5E953B35}"/>
              </a:ext>
            </a:extLst>
          </p:cNvPr>
          <p:cNvSpPr txBox="1"/>
          <p:nvPr/>
        </p:nvSpPr>
        <p:spPr>
          <a:xfrm>
            <a:off x="-80825" y="3653684"/>
            <a:ext cx="1670411" cy="94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3:</a:t>
            </a:r>
          </a:p>
          <a:p>
            <a:r>
              <a:rPr lang="en-US" sz="1108" dirty="0"/>
              <a:t>Machine Calibration</a:t>
            </a:r>
          </a:p>
          <a:p>
            <a:r>
              <a:rPr lang="it-IT" sz="1108" dirty="0"/>
              <a:t>(</a:t>
            </a:r>
            <a:r>
              <a:rPr lang="it-IT" sz="1108" dirty="0" err="1"/>
              <a:t>it</a:t>
            </a:r>
            <a:r>
              <a:rPr lang="it-IT" sz="1108" dirty="0"/>
              <a:t> can be </a:t>
            </a:r>
            <a:r>
              <a:rPr lang="it-IT" sz="1108" dirty="0" err="1"/>
              <a:t>done</a:t>
            </a:r>
            <a:r>
              <a:rPr lang="it-IT" sz="1108" dirty="0"/>
              <a:t> </a:t>
            </a:r>
            <a:r>
              <a:rPr lang="it-IT" sz="1108" dirty="0" err="1"/>
              <a:t>before</a:t>
            </a:r>
            <a:r>
              <a:rPr lang="it-IT" sz="1108" dirty="0"/>
              <a:t> OR </a:t>
            </a:r>
            <a:r>
              <a:rPr lang="it-IT" sz="1108" dirty="0" err="1"/>
              <a:t>after</a:t>
            </a:r>
            <a:r>
              <a:rPr lang="it-IT" sz="1108" dirty="0"/>
              <a:t> </a:t>
            </a:r>
            <a:r>
              <a:rPr lang="it-IT" sz="1108" dirty="0" err="1"/>
              <a:t>raw</a:t>
            </a:r>
            <a:r>
              <a:rPr lang="it-IT" sz="1108" dirty="0"/>
              <a:t> data </a:t>
            </a:r>
            <a:r>
              <a:rPr lang="it-IT" sz="1108" dirty="0" err="1"/>
              <a:t>acauisition</a:t>
            </a:r>
            <a:r>
              <a:rPr lang="it-IT" sz="1108" dirty="0"/>
              <a:t>)</a:t>
            </a:r>
            <a:endParaRPr lang="en-US" sz="1108" dirty="0"/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FC86A1D1-3F0C-4A2A-B253-51A31D834F61}"/>
              </a:ext>
            </a:extLst>
          </p:cNvPr>
          <p:cNvSpPr txBox="1"/>
          <p:nvPr/>
        </p:nvSpPr>
        <p:spPr>
          <a:xfrm>
            <a:off x="-34680" y="5182470"/>
            <a:ext cx="1670411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3:</a:t>
            </a:r>
          </a:p>
          <a:p>
            <a:r>
              <a:rPr lang="en-US" sz="1108" dirty="0"/>
              <a:t>Machine Calibration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442FEF4-6912-481D-B85D-6E77F927656E}"/>
              </a:ext>
            </a:extLst>
          </p:cNvPr>
          <p:cNvGrpSpPr/>
          <p:nvPr/>
        </p:nvGrpSpPr>
        <p:grpSpPr>
          <a:xfrm>
            <a:off x="5210841" y="1124099"/>
            <a:ext cx="1395692" cy="731077"/>
            <a:chOff x="5717086" y="1552712"/>
            <a:chExt cx="1512000" cy="792000"/>
          </a:xfrm>
        </p:grpSpPr>
        <p:sp>
          <p:nvSpPr>
            <p:cNvPr id="49" name="Oval 15">
              <a:extLst>
                <a:ext uri="{FF2B5EF4-FFF2-40B4-BE49-F238E27FC236}">
                  <a16:creationId xmlns:a16="http://schemas.microsoft.com/office/drawing/2014/main" id="{A05AFE81-99FF-49B1-A8E7-6E15F715C183}"/>
                </a:ext>
              </a:extLst>
            </p:cNvPr>
            <p:cNvSpPr/>
            <p:nvPr/>
          </p:nvSpPr>
          <p:spPr>
            <a:xfrm>
              <a:off x="5717086" y="1552712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51" name="TextBox 87">
              <a:extLst>
                <a:ext uri="{FF2B5EF4-FFF2-40B4-BE49-F238E27FC236}">
                  <a16:creationId xmlns:a16="http://schemas.microsoft.com/office/drawing/2014/main" id="{509097C8-6A5B-4BBC-8C3C-1A34551182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6665" y="1749680"/>
              <a:ext cx="1359713" cy="56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Selection of the input parameters</a:t>
              </a:r>
            </a:p>
          </p:txBody>
        </p: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9624BF4A-35E3-4AF9-A712-A5F30FAD9650}"/>
              </a:ext>
            </a:extLst>
          </p:cNvPr>
          <p:cNvGrpSpPr/>
          <p:nvPr/>
        </p:nvGrpSpPr>
        <p:grpSpPr>
          <a:xfrm>
            <a:off x="7170293" y="1093601"/>
            <a:ext cx="1395692" cy="731077"/>
            <a:chOff x="5717086" y="1552712"/>
            <a:chExt cx="1512000" cy="792000"/>
          </a:xfrm>
        </p:grpSpPr>
        <p:sp>
          <p:nvSpPr>
            <p:cNvPr id="53" name="Oval 15">
              <a:extLst>
                <a:ext uri="{FF2B5EF4-FFF2-40B4-BE49-F238E27FC236}">
                  <a16:creationId xmlns:a16="http://schemas.microsoft.com/office/drawing/2014/main" id="{A8EA6B8E-CC33-4FCE-BAF4-8CEA645EAA63}"/>
                </a:ext>
              </a:extLst>
            </p:cNvPr>
            <p:cNvSpPr/>
            <p:nvPr/>
          </p:nvSpPr>
          <p:spPr>
            <a:xfrm>
              <a:off x="5717086" y="1552712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57" name="TextBox 87">
              <a:extLst>
                <a:ext uri="{FF2B5EF4-FFF2-40B4-BE49-F238E27FC236}">
                  <a16:creationId xmlns:a16="http://schemas.microsoft.com/office/drawing/2014/main" id="{BF2EFF09-80AA-4A82-ACD6-D7A7EE4A0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3229" y="1625372"/>
              <a:ext cx="1359713" cy="715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Video Calibration and selection of the test locations</a:t>
              </a:r>
            </a:p>
          </p:txBody>
        </p:sp>
      </p:grpSp>
      <p:grpSp>
        <p:nvGrpSpPr>
          <p:cNvPr id="60" name="Gruppo 59">
            <a:extLst>
              <a:ext uri="{FF2B5EF4-FFF2-40B4-BE49-F238E27FC236}">
                <a16:creationId xmlns:a16="http://schemas.microsoft.com/office/drawing/2014/main" id="{10CAD010-BAA0-4DFE-BD59-CDD37DF17753}"/>
              </a:ext>
            </a:extLst>
          </p:cNvPr>
          <p:cNvGrpSpPr/>
          <p:nvPr/>
        </p:nvGrpSpPr>
        <p:grpSpPr>
          <a:xfrm>
            <a:off x="1527267" y="3738438"/>
            <a:ext cx="1395692" cy="731077"/>
            <a:chOff x="1727492" y="3100165"/>
            <a:chExt cx="1512000" cy="792000"/>
          </a:xfrm>
        </p:grpSpPr>
        <p:sp>
          <p:nvSpPr>
            <p:cNvPr id="67" name="Oval 30">
              <a:extLst>
                <a:ext uri="{FF2B5EF4-FFF2-40B4-BE49-F238E27FC236}">
                  <a16:creationId xmlns:a16="http://schemas.microsoft.com/office/drawing/2014/main" id="{E9882B1C-222D-4D32-9E82-83EF6233CF73}"/>
                </a:ext>
              </a:extLst>
            </p:cNvPr>
            <p:cNvSpPr/>
            <p:nvPr/>
          </p:nvSpPr>
          <p:spPr>
            <a:xfrm>
              <a:off x="1727492" y="3100165"/>
              <a:ext cx="1512000" cy="792000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r>
                <a:rPr lang="en-GB" sz="923" b="1" dirty="0">
                  <a:cs typeface="Arial" pitchFamily="34" charset="0"/>
                </a:rPr>
                <a:t> </a:t>
              </a:r>
            </a:p>
          </p:txBody>
        </p:sp>
        <p:sp>
          <p:nvSpPr>
            <p:cNvPr id="68" name="TextBox 36">
              <a:extLst>
                <a:ext uri="{FF2B5EF4-FFF2-40B4-BE49-F238E27FC236}">
                  <a16:creationId xmlns:a16="http://schemas.microsoft.com/office/drawing/2014/main" id="{736F0B13-B0BC-422A-B982-90C9EBD2D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3028" y="3363326"/>
              <a:ext cx="1259373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Reference Sample</a:t>
              </a:r>
            </a:p>
          </p:txBody>
        </p:sp>
      </p:grpSp>
      <p:grpSp>
        <p:nvGrpSpPr>
          <p:cNvPr id="70" name="Gruppo 69">
            <a:extLst>
              <a:ext uri="{FF2B5EF4-FFF2-40B4-BE49-F238E27FC236}">
                <a16:creationId xmlns:a16="http://schemas.microsoft.com/office/drawing/2014/main" id="{247C6079-7483-481D-84B8-4F9ED84BA849}"/>
              </a:ext>
            </a:extLst>
          </p:cNvPr>
          <p:cNvGrpSpPr/>
          <p:nvPr/>
        </p:nvGrpSpPr>
        <p:grpSpPr>
          <a:xfrm>
            <a:off x="3365071" y="3759939"/>
            <a:ext cx="1395692" cy="731077"/>
            <a:chOff x="3704379" y="1570687"/>
            <a:chExt cx="1512000" cy="792000"/>
          </a:xfrm>
        </p:grpSpPr>
        <p:sp>
          <p:nvSpPr>
            <p:cNvPr id="71" name="Oval 15">
              <a:extLst>
                <a:ext uri="{FF2B5EF4-FFF2-40B4-BE49-F238E27FC236}">
                  <a16:creationId xmlns:a16="http://schemas.microsoft.com/office/drawing/2014/main" id="{95BEFFEC-E2D3-444A-9894-E1BE8D175DAE}"/>
                </a:ext>
              </a:extLst>
            </p:cNvPr>
            <p:cNvSpPr/>
            <p:nvPr/>
          </p:nvSpPr>
          <p:spPr>
            <a:xfrm>
              <a:off x="3704379" y="1570687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73" name="TextBox 87">
              <a:extLst>
                <a:ext uri="{FF2B5EF4-FFF2-40B4-BE49-F238E27FC236}">
                  <a16:creationId xmlns:a16="http://schemas.microsoft.com/office/drawing/2014/main" id="{98353249-7BDD-4900-88D5-B4598F8A2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5524" y="1781478"/>
              <a:ext cx="1359713" cy="56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Selection of the calibration test recipe</a:t>
              </a:r>
            </a:p>
          </p:txBody>
        </p:sp>
      </p:grpSp>
      <p:cxnSp>
        <p:nvCxnSpPr>
          <p:cNvPr id="74" name="Straight Arrow Connector 33">
            <a:extLst>
              <a:ext uri="{FF2B5EF4-FFF2-40B4-BE49-F238E27FC236}">
                <a16:creationId xmlns:a16="http://schemas.microsoft.com/office/drawing/2014/main" id="{952B95F4-A9B1-4B8E-AD8C-897ED4173F5E}"/>
              </a:ext>
            </a:extLst>
          </p:cNvPr>
          <p:cNvCxnSpPr/>
          <p:nvPr/>
        </p:nvCxnSpPr>
        <p:spPr>
          <a:xfrm flipV="1">
            <a:off x="2982299" y="4125477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42">
            <a:extLst>
              <a:ext uri="{FF2B5EF4-FFF2-40B4-BE49-F238E27FC236}">
                <a16:creationId xmlns:a16="http://schemas.microsoft.com/office/drawing/2014/main" id="{23C51C4C-EBFA-4A32-B706-883F4FF598D4}"/>
              </a:ext>
            </a:extLst>
          </p:cNvPr>
          <p:cNvCxnSpPr/>
          <p:nvPr/>
        </p:nvCxnSpPr>
        <p:spPr>
          <a:xfrm flipV="1">
            <a:off x="4879219" y="4125477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44">
            <a:extLst>
              <a:ext uri="{FF2B5EF4-FFF2-40B4-BE49-F238E27FC236}">
                <a16:creationId xmlns:a16="http://schemas.microsoft.com/office/drawing/2014/main" id="{E2F3273A-26B5-4CE9-B95B-AD61C5CD930B}"/>
              </a:ext>
            </a:extLst>
          </p:cNvPr>
          <p:cNvCxnSpPr/>
          <p:nvPr/>
        </p:nvCxnSpPr>
        <p:spPr>
          <a:xfrm flipV="1">
            <a:off x="6770146" y="4106635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0" name="Gruppo 79">
            <a:extLst>
              <a:ext uri="{FF2B5EF4-FFF2-40B4-BE49-F238E27FC236}">
                <a16:creationId xmlns:a16="http://schemas.microsoft.com/office/drawing/2014/main" id="{30ACA9A4-9544-49AF-AF36-B2E558E01B8F}"/>
              </a:ext>
            </a:extLst>
          </p:cNvPr>
          <p:cNvGrpSpPr/>
          <p:nvPr/>
        </p:nvGrpSpPr>
        <p:grpSpPr>
          <a:xfrm>
            <a:off x="5222954" y="3743346"/>
            <a:ext cx="1395692" cy="731077"/>
            <a:chOff x="5717086" y="1552712"/>
            <a:chExt cx="1512000" cy="792000"/>
          </a:xfrm>
        </p:grpSpPr>
        <p:sp>
          <p:nvSpPr>
            <p:cNvPr id="81" name="Oval 15">
              <a:extLst>
                <a:ext uri="{FF2B5EF4-FFF2-40B4-BE49-F238E27FC236}">
                  <a16:creationId xmlns:a16="http://schemas.microsoft.com/office/drawing/2014/main" id="{036DA36F-9F8E-4E0F-AFAC-35AB7DD5F6F2}"/>
                </a:ext>
              </a:extLst>
            </p:cNvPr>
            <p:cNvSpPr/>
            <p:nvPr/>
          </p:nvSpPr>
          <p:spPr>
            <a:xfrm>
              <a:off x="5717086" y="1552712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82" name="TextBox 87">
              <a:extLst>
                <a:ext uri="{FF2B5EF4-FFF2-40B4-BE49-F238E27FC236}">
                  <a16:creationId xmlns:a16="http://schemas.microsoft.com/office/drawing/2014/main" id="{209F4BF2-FDDF-4833-99FF-6280E7F65D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6665" y="1749680"/>
              <a:ext cx="1359713" cy="56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Selection of the input parameters</a:t>
              </a:r>
            </a:p>
          </p:txBody>
        </p:sp>
      </p:grpSp>
      <p:grpSp>
        <p:nvGrpSpPr>
          <p:cNvPr id="83" name="Gruppo 82">
            <a:extLst>
              <a:ext uri="{FF2B5EF4-FFF2-40B4-BE49-F238E27FC236}">
                <a16:creationId xmlns:a16="http://schemas.microsoft.com/office/drawing/2014/main" id="{D0B436E0-E59D-49B7-B0E3-1AAC9201CBF3}"/>
              </a:ext>
            </a:extLst>
          </p:cNvPr>
          <p:cNvGrpSpPr/>
          <p:nvPr/>
        </p:nvGrpSpPr>
        <p:grpSpPr>
          <a:xfrm>
            <a:off x="7182243" y="3759338"/>
            <a:ext cx="1395692" cy="731077"/>
            <a:chOff x="5717086" y="1552712"/>
            <a:chExt cx="1512000" cy="792000"/>
          </a:xfrm>
        </p:grpSpPr>
        <p:sp>
          <p:nvSpPr>
            <p:cNvPr id="84" name="Oval 15">
              <a:extLst>
                <a:ext uri="{FF2B5EF4-FFF2-40B4-BE49-F238E27FC236}">
                  <a16:creationId xmlns:a16="http://schemas.microsoft.com/office/drawing/2014/main" id="{BF412A63-29B9-4654-9FC2-766CA040CFD4}"/>
                </a:ext>
              </a:extLst>
            </p:cNvPr>
            <p:cNvSpPr/>
            <p:nvPr/>
          </p:nvSpPr>
          <p:spPr>
            <a:xfrm>
              <a:off x="5717086" y="1552712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85" name="TextBox 87">
              <a:extLst>
                <a:ext uri="{FF2B5EF4-FFF2-40B4-BE49-F238E27FC236}">
                  <a16:creationId xmlns:a16="http://schemas.microsoft.com/office/drawing/2014/main" id="{E329372D-BCCB-4440-8EBA-38AEFCE886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2153" y="1715322"/>
              <a:ext cx="1359713" cy="40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923" b="1" dirty="0"/>
                <a:t>Method: Selection of the test locations</a:t>
              </a:r>
            </a:p>
          </p:txBody>
        </p:sp>
      </p:grpSp>
      <p:grpSp>
        <p:nvGrpSpPr>
          <p:cNvPr id="87" name="Gruppo 86">
            <a:extLst>
              <a:ext uri="{FF2B5EF4-FFF2-40B4-BE49-F238E27FC236}">
                <a16:creationId xmlns:a16="http://schemas.microsoft.com/office/drawing/2014/main" id="{B3A10DF4-52AF-47E6-9DFB-9D782FF51D90}"/>
              </a:ext>
            </a:extLst>
          </p:cNvPr>
          <p:cNvGrpSpPr/>
          <p:nvPr/>
        </p:nvGrpSpPr>
        <p:grpSpPr>
          <a:xfrm>
            <a:off x="1522718" y="4995113"/>
            <a:ext cx="1395692" cy="731077"/>
            <a:chOff x="1727492" y="3100165"/>
            <a:chExt cx="1512000" cy="792000"/>
          </a:xfrm>
        </p:grpSpPr>
        <p:sp>
          <p:nvSpPr>
            <p:cNvPr id="88" name="Oval 30">
              <a:extLst>
                <a:ext uri="{FF2B5EF4-FFF2-40B4-BE49-F238E27FC236}">
                  <a16:creationId xmlns:a16="http://schemas.microsoft.com/office/drawing/2014/main" id="{08FAACE2-5054-49CC-976B-00D0DD5DCBFC}"/>
                </a:ext>
              </a:extLst>
            </p:cNvPr>
            <p:cNvSpPr/>
            <p:nvPr/>
          </p:nvSpPr>
          <p:spPr>
            <a:xfrm>
              <a:off x="1727492" y="3100165"/>
              <a:ext cx="1512000" cy="792000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pPr>
                <a:defRPr/>
              </a:pPr>
              <a:r>
                <a:rPr lang="en-GB" sz="923" b="1" dirty="0">
                  <a:cs typeface="Arial" pitchFamily="34" charset="0"/>
                </a:rPr>
                <a:t> </a:t>
              </a:r>
            </a:p>
          </p:txBody>
        </p:sp>
        <p:sp>
          <p:nvSpPr>
            <p:cNvPr id="89" name="TextBox 36">
              <a:extLst>
                <a:ext uri="{FF2B5EF4-FFF2-40B4-BE49-F238E27FC236}">
                  <a16:creationId xmlns:a16="http://schemas.microsoft.com/office/drawing/2014/main" id="{E12E36C9-3D71-4AB2-9FAC-E73A9CA3A0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3028" y="3363326"/>
              <a:ext cx="1259373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Reference Sample</a:t>
              </a:r>
            </a:p>
          </p:txBody>
        </p:sp>
      </p:grpSp>
      <p:grpSp>
        <p:nvGrpSpPr>
          <p:cNvPr id="90" name="Gruppo 89">
            <a:extLst>
              <a:ext uri="{FF2B5EF4-FFF2-40B4-BE49-F238E27FC236}">
                <a16:creationId xmlns:a16="http://schemas.microsoft.com/office/drawing/2014/main" id="{94742BED-C27D-41DF-B412-5E619EE2B398}"/>
              </a:ext>
            </a:extLst>
          </p:cNvPr>
          <p:cNvGrpSpPr/>
          <p:nvPr/>
        </p:nvGrpSpPr>
        <p:grpSpPr>
          <a:xfrm>
            <a:off x="5312775" y="4979887"/>
            <a:ext cx="1395692" cy="731077"/>
            <a:chOff x="5796749" y="3100165"/>
            <a:chExt cx="1512000" cy="792000"/>
          </a:xfrm>
        </p:grpSpPr>
        <p:sp>
          <p:nvSpPr>
            <p:cNvPr id="91" name="Oval 47">
              <a:extLst>
                <a:ext uri="{FF2B5EF4-FFF2-40B4-BE49-F238E27FC236}">
                  <a16:creationId xmlns:a16="http://schemas.microsoft.com/office/drawing/2014/main" id="{0A0D5A84-FA50-4F93-97B2-73804621EB46}"/>
                </a:ext>
              </a:extLst>
            </p:cNvPr>
            <p:cNvSpPr/>
            <p:nvPr/>
          </p:nvSpPr>
          <p:spPr>
            <a:xfrm>
              <a:off x="5796749" y="3100165"/>
              <a:ext cx="1512000" cy="792000"/>
            </a:xfrm>
            <a:prstGeom prst="ellipse">
              <a:avLst/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endParaRPr lang="en-GB" sz="923" b="1" dirty="0">
                <a:solidFill>
                  <a:srgbClr val="CCFF66"/>
                </a:solidFill>
                <a:cs typeface="Arial" pitchFamily="34" charset="0"/>
              </a:endParaRPr>
            </a:p>
          </p:txBody>
        </p:sp>
        <p:sp>
          <p:nvSpPr>
            <p:cNvPr id="92" name="TextBox 87">
              <a:extLst>
                <a:ext uri="{FF2B5EF4-FFF2-40B4-BE49-F238E27FC236}">
                  <a16:creationId xmlns:a16="http://schemas.microsoft.com/office/drawing/2014/main" id="{8D9AF6EF-5C4D-44BB-AD77-F41A93CDC6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0903" y="3319674"/>
              <a:ext cx="1345552" cy="40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923" b="1" dirty="0"/>
                <a:t>Reference Sample</a:t>
              </a:r>
            </a:p>
            <a:p>
              <a:r>
                <a:rPr lang="en-GB" sz="923" b="1" dirty="0"/>
                <a:t>Raw data</a:t>
              </a:r>
            </a:p>
          </p:txBody>
        </p:sp>
      </p:grpSp>
      <p:grpSp>
        <p:nvGrpSpPr>
          <p:cNvPr id="93" name="Gruppo 92">
            <a:extLst>
              <a:ext uri="{FF2B5EF4-FFF2-40B4-BE49-F238E27FC236}">
                <a16:creationId xmlns:a16="http://schemas.microsoft.com/office/drawing/2014/main" id="{99CCA80E-224F-4354-BF5F-92080E621585}"/>
              </a:ext>
            </a:extLst>
          </p:cNvPr>
          <p:cNvGrpSpPr/>
          <p:nvPr/>
        </p:nvGrpSpPr>
        <p:grpSpPr>
          <a:xfrm>
            <a:off x="3365070" y="5002241"/>
            <a:ext cx="1501971" cy="731077"/>
            <a:chOff x="3686736" y="3124381"/>
            <a:chExt cx="1627136" cy="792000"/>
          </a:xfrm>
        </p:grpSpPr>
        <p:sp>
          <p:nvSpPr>
            <p:cNvPr id="94" name="Oval 15">
              <a:extLst>
                <a:ext uri="{FF2B5EF4-FFF2-40B4-BE49-F238E27FC236}">
                  <a16:creationId xmlns:a16="http://schemas.microsoft.com/office/drawing/2014/main" id="{69330459-DDBF-4011-8B31-9C128AC307A0}"/>
                </a:ext>
              </a:extLst>
            </p:cNvPr>
            <p:cNvSpPr/>
            <p:nvPr/>
          </p:nvSpPr>
          <p:spPr>
            <a:xfrm>
              <a:off x="3686736" y="3124381"/>
              <a:ext cx="1512000" cy="79200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endParaRPr lang="en-GB" sz="923" b="1" dirty="0">
                <a:solidFill>
                  <a:srgbClr val="0F5494"/>
                </a:solidFill>
                <a:cs typeface="Arial" pitchFamily="34" charset="0"/>
              </a:endParaRPr>
            </a:p>
          </p:txBody>
        </p:sp>
        <p:sp>
          <p:nvSpPr>
            <p:cNvPr id="96" name="TextBox 53">
              <a:extLst>
                <a:ext uri="{FF2B5EF4-FFF2-40B4-BE49-F238E27FC236}">
                  <a16:creationId xmlns:a16="http://schemas.microsoft.com/office/drawing/2014/main" id="{2704FE1F-6458-4F43-B134-7C287DF623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8021" y="3376708"/>
              <a:ext cx="1585851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923" b="1" dirty="0"/>
                <a:t>Method: Test Execution</a:t>
              </a:r>
            </a:p>
          </p:txBody>
        </p:sp>
      </p:grpSp>
      <p:cxnSp>
        <p:nvCxnSpPr>
          <p:cNvPr id="98" name="Straight Arrow Connector 40">
            <a:extLst>
              <a:ext uri="{FF2B5EF4-FFF2-40B4-BE49-F238E27FC236}">
                <a16:creationId xmlns:a16="http://schemas.microsoft.com/office/drawing/2014/main" id="{E4635EBB-1956-46D0-9F1A-A523CF2CA3CC}"/>
              </a:ext>
            </a:extLst>
          </p:cNvPr>
          <p:cNvCxnSpPr/>
          <p:nvPr/>
        </p:nvCxnSpPr>
        <p:spPr>
          <a:xfrm flipV="1">
            <a:off x="2998585" y="534542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43">
            <a:extLst>
              <a:ext uri="{FF2B5EF4-FFF2-40B4-BE49-F238E27FC236}">
                <a16:creationId xmlns:a16="http://schemas.microsoft.com/office/drawing/2014/main" id="{01F50E97-95A1-4646-B3AB-BF25CBD45A9D}"/>
              </a:ext>
            </a:extLst>
          </p:cNvPr>
          <p:cNvCxnSpPr/>
          <p:nvPr/>
        </p:nvCxnSpPr>
        <p:spPr>
          <a:xfrm flipV="1">
            <a:off x="4895504" y="5345426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12">
            <a:extLst>
              <a:ext uri="{FF2B5EF4-FFF2-40B4-BE49-F238E27FC236}">
                <a16:creationId xmlns:a16="http://schemas.microsoft.com/office/drawing/2014/main" id="{6644AC3E-1789-40C7-92AE-CB65B604DE14}"/>
              </a:ext>
            </a:extLst>
          </p:cNvPr>
          <p:cNvCxnSpPr>
            <a:cxnSpLocks/>
            <a:stCxn id="84" idx="4"/>
            <a:endCxn id="94" idx="0"/>
          </p:cNvCxnSpPr>
          <p:nvPr/>
        </p:nvCxnSpPr>
        <p:spPr>
          <a:xfrm rot="5400000">
            <a:off x="5715590" y="2837742"/>
            <a:ext cx="511826" cy="3817172"/>
          </a:xfrm>
          <a:prstGeom prst="bentConnector3">
            <a:avLst>
              <a:gd name="adj1" fmla="val 50000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a gomito 27">
            <a:extLst>
              <a:ext uri="{FF2B5EF4-FFF2-40B4-BE49-F238E27FC236}">
                <a16:creationId xmlns:a16="http://schemas.microsoft.com/office/drawing/2014/main" id="{54FEB11F-6E5C-42B1-B338-6D4EED853FDF}"/>
              </a:ext>
            </a:extLst>
          </p:cNvPr>
          <p:cNvCxnSpPr>
            <a:cxnSpLocks/>
            <a:stCxn id="33" idx="6"/>
          </p:cNvCxnSpPr>
          <p:nvPr/>
        </p:nvCxnSpPr>
        <p:spPr>
          <a:xfrm>
            <a:off x="6680068" y="2918056"/>
            <a:ext cx="158826" cy="3189718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1"/>
          <p:cNvSpPr txBox="1">
            <a:spLocks noChangeArrowheads="1"/>
          </p:cNvSpPr>
          <p:nvPr/>
        </p:nvSpPr>
        <p:spPr bwMode="auto">
          <a:xfrm>
            <a:off x="1898119" y="153801"/>
            <a:ext cx="59378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b="1" dirty="0"/>
              <a:t>EXAMPLE-1: Nanoindentation</a:t>
            </a:r>
          </a:p>
        </p:txBody>
      </p:sp>
      <p:sp>
        <p:nvSpPr>
          <p:cNvPr id="79" name="CasellaDiTesto 78"/>
          <p:cNvSpPr txBox="1"/>
          <p:nvPr/>
        </p:nvSpPr>
        <p:spPr>
          <a:xfrm>
            <a:off x="4314505" y="6214564"/>
            <a:ext cx="1557398" cy="433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Level 4:</a:t>
            </a:r>
          </a:p>
          <a:p>
            <a:r>
              <a:rPr lang="en-US" sz="1108" dirty="0"/>
              <a:t>Data </a:t>
            </a:r>
            <a:r>
              <a:rPr lang="en-US" sz="1108" dirty="0" err="1"/>
              <a:t>PostProcessing</a:t>
            </a:r>
            <a:endParaRPr lang="en-US" sz="1108" dirty="0"/>
          </a:p>
        </p:txBody>
      </p:sp>
      <p:sp>
        <p:nvSpPr>
          <p:cNvPr id="86" name="Oval 47"/>
          <p:cNvSpPr/>
          <p:nvPr/>
        </p:nvSpPr>
        <p:spPr>
          <a:xfrm>
            <a:off x="7712812" y="6093296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101" name="TextBox 87"/>
          <p:cNvSpPr txBox="1">
            <a:spLocks noChangeArrowheads="1"/>
          </p:cNvSpPr>
          <p:nvPr/>
        </p:nvSpPr>
        <p:spPr bwMode="auto">
          <a:xfrm>
            <a:off x="8095817" y="6314046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Property</a:t>
            </a:r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34725E42-5A01-4D0A-A34B-F60A1A573549}"/>
              </a:ext>
            </a:extLst>
          </p:cNvPr>
          <p:cNvGrpSpPr/>
          <p:nvPr/>
        </p:nvGrpSpPr>
        <p:grpSpPr>
          <a:xfrm>
            <a:off x="5834212" y="6107774"/>
            <a:ext cx="1395692" cy="731077"/>
            <a:chOff x="7556465" y="6154840"/>
            <a:chExt cx="1512000" cy="792000"/>
          </a:xfrm>
        </p:grpSpPr>
        <p:sp>
          <p:nvSpPr>
            <p:cNvPr id="103" name="Oval 50"/>
            <p:cNvSpPr/>
            <p:nvPr/>
          </p:nvSpPr>
          <p:spPr>
            <a:xfrm>
              <a:off x="7556465" y="6154840"/>
              <a:ext cx="1512000" cy="792000"/>
            </a:xfrm>
            <a:prstGeom prst="ellipse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33231" rIns="0" bIns="33231"/>
            <a:lstStyle/>
            <a:p>
              <a:endParaRPr lang="en-US" sz="923" dirty="0">
                <a:solidFill>
                  <a:srgbClr val="00B050"/>
                </a:solidFill>
                <a:cs typeface="Arial" pitchFamily="34" charset="0"/>
              </a:endParaRPr>
            </a:p>
          </p:txBody>
        </p:sp>
        <p:sp>
          <p:nvSpPr>
            <p:cNvPr id="104" name="TextBox 87"/>
            <p:cNvSpPr txBox="1">
              <a:spLocks noChangeArrowheads="1"/>
            </p:cNvSpPr>
            <p:nvPr/>
          </p:nvSpPr>
          <p:spPr bwMode="auto">
            <a:xfrm>
              <a:off x="7758272" y="6427729"/>
              <a:ext cx="1217642" cy="253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923" b="1" dirty="0"/>
                <a:t>Post-processing</a:t>
              </a:r>
            </a:p>
          </p:txBody>
        </p:sp>
      </p:grpSp>
      <p:cxnSp>
        <p:nvCxnSpPr>
          <p:cNvPr id="109" name="Straight Arrow Connector 33">
            <a:extLst>
              <a:ext uri="{FF2B5EF4-FFF2-40B4-BE49-F238E27FC236}">
                <a16:creationId xmlns:a16="http://schemas.microsoft.com/office/drawing/2014/main" id="{9953F9B2-2429-472C-8C53-23FE0BA32A28}"/>
              </a:ext>
            </a:extLst>
          </p:cNvPr>
          <p:cNvCxnSpPr/>
          <p:nvPr/>
        </p:nvCxnSpPr>
        <p:spPr>
          <a:xfrm flipV="1">
            <a:off x="7308241" y="6458834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047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ttore 2 15"/>
          <p:cNvCxnSpPr>
            <a:cxnSpLocks/>
          </p:cNvCxnSpPr>
          <p:nvPr/>
        </p:nvCxnSpPr>
        <p:spPr>
          <a:xfrm>
            <a:off x="5420540" y="3630557"/>
            <a:ext cx="347900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H="1">
            <a:off x="6289083" y="3857189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H="1">
            <a:off x="6289082" y="4669256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 flipH="1">
            <a:off x="5658450" y="3043697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161007"/>
              </p:ext>
            </p:extLst>
          </p:nvPr>
        </p:nvGraphicFramePr>
        <p:xfrm>
          <a:off x="107504" y="508652"/>
          <a:ext cx="8906835" cy="5872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3847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5962988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it-IT" sz="1700" dirty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it-IT" sz="1700" dirty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User (operator)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Human Operator (</a:t>
                      </a:r>
                      <a:r>
                        <a:rPr lang="it-IT" sz="1300" dirty="0" err="1"/>
                        <a:t>different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levels</a:t>
                      </a:r>
                      <a:r>
                        <a:rPr lang="it-IT" sz="1300" dirty="0"/>
                        <a:t> of </a:t>
                      </a:r>
                      <a:r>
                        <a:rPr lang="it-IT" sz="1300" dirty="0" err="1"/>
                        <a:t>automation</a:t>
                      </a:r>
                      <a:r>
                        <a:rPr lang="it-IT" sz="1300" dirty="0"/>
                        <a:t> are </a:t>
                      </a:r>
                      <a:r>
                        <a:rPr lang="it-IT" sz="1300" dirty="0" err="1"/>
                        <a:t>available</a:t>
                      </a:r>
                      <a:r>
                        <a:rPr lang="it-IT" sz="1300" dirty="0"/>
                        <a:t>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r>
                        <a:rPr lang="en-US" sz="1500" b="1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case (sample specifications)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Sample </a:t>
                      </a:r>
                      <a:r>
                        <a:rPr lang="it-IT" sz="1300" dirty="0" err="1"/>
                        <a:t>dimensions</a:t>
                      </a:r>
                      <a:r>
                        <a:rPr lang="it-IT" sz="1300" dirty="0"/>
                        <a:t> (1 inch </a:t>
                      </a:r>
                      <a:r>
                        <a:rPr lang="it-IT" sz="1300" dirty="0" err="1"/>
                        <a:t>diam</a:t>
                      </a:r>
                      <a:r>
                        <a:rPr lang="it-IT" sz="1300" dirty="0"/>
                        <a:t>. – 5 mm </a:t>
                      </a:r>
                      <a:r>
                        <a:rPr lang="it-IT" sz="1300" dirty="0" err="1"/>
                        <a:t>thick</a:t>
                      </a:r>
                      <a:r>
                        <a:rPr lang="it-IT" sz="1300" dirty="0"/>
                        <a:t>.). Surface </a:t>
                      </a:r>
                      <a:r>
                        <a:rPr lang="it-IT" sz="1300" dirty="0" err="1"/>
                        <a:t>flat</a:t>
                      </a:r>
                      <a:r>
                        <a:rPr lang="it-IT" sz="1300" dirty="0"/>
                        <a:t> and </a:t>
                      </a:r>
                      <a:r>
                        <a:rPr lang="it-IT" sz="1300" dirty="0" err="1"/>
                        <a:t>polished</a:t>
                      </a:r>
                      <a:r>
                        <a:rPr lang="it-IT" sz="1300" dirty="0"/>
                        <a:t>. Sample </a:t>
                      </a:r>
                      <a:r>
                        <a:rPr lang="it-IT" sz="1300" dirty="0" err="1"/>
                        <a:t>embedding</a:t>
                      </a:r>
                      <a:r>
                        <a:rPr lang="it-IT" sz="1300" dirty="0"/>
                        <a:t> on sample-holder (hot </a:t>
                      </a:r>
                      <a:r>
                        <a:rPr lang="it-IT" sz="1300" dirty="0" err="1"/>
                        <a:t>glue</a:t>
                      </a:r>
                      <a:r>
                        <a:rPr lang="it-IT" sz="1300" dirty="0"/>
                        <a:t> or </a:t>
                      </a:r>
                      <a:r>
                        <a:rPr lang="it-IT" sz="1300" dirty="0" err="1"/>
                        <a:t>acrylic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glue</a:t>
                      </a:r>
                      <a:r>
                        <a:rPr lang="it-IT" sz="1300" dirty="0"/>
                        <a:t>). Optical sample </a:t>
                      </a:r>
                      <a:r>
                        <a:rPr lang="it-IT" sz="1300" dirty="0" err="1"/>
                        <a:t>surface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alignment</a:t>
                      </a:r>
                      <a:r>
                        <a:rPr lang="it-IT" sz="1300" dirty="0"/>
                        <a:t> with </a:t>
                      </a:r>
                      <a:r>
                        <a:rPr lang="it-IT" sz="1300" dirty="0" err="1"/>
                        <a:t>reference</a:t>
                      </a:r>
                      <a:r>
                        <a:rPr lang="it-IT" sz="1300" dirty="0"/>
                        <a:t> sample (SiO2) </a:t>
                      </a:r>
                      <a:r>
                        <a:rPr lang="it-IT" sz="1300" dirty="0" err="1"/>
                        <a:t>surface</a:t>
                      </a:r>
                      <a:r>
                        <a:rPr lang="it-IT" sz="1300" dirty="0"/>
                        <a:t>.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Specimen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Bulk </a:t>
                      </a:r>
                      <a:r>
                        <a:rPr lang="it-IT" sz="1300" dirty="0" err="1"/>
                        <a:t>material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coatings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heterogeneus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materials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bio-material</a:t>
                      </a:r>
                      <a:r>
                        <a:rPr lang="it-IT" sz="1300" baseline="0" dirty="0"/>
                        <a:t>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623241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Medium (</a:t>
                      </a:r>
                      <a:r>
                        <a:rPr lang="it-IT" sz="1500" b="1" dirty="0" err="1">
                          <a:latin typeface="+mj-lt"/>
                        </a:rPr>
                        <a:t>environment</a:t>
                      </a:r>
                      <a:r>
                        <a:rPr lang="it-IT" sz="1500" b="1" dirty="0">
                          <a:latin typeface="+mj-lt"/>
                        </a:rPr>
                        <a:t>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Equipment</a:t>
                      </a:r>
                      <a:r>
                        <a:rPr lang="it-IT" sz="1300" dirty="0"/>
                        <a:t> Box: Air,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dirty="0"/>
                        <a:t>Temperature, Pressure, </a:t>
                      </a:r>
                      <a:r>
                        <a:rPr lang="it-IT" sz="1300" dirty="0" err="1"/>
                        <a:t>Humidity</a:t>
                      </a:r>
                      <a:r>
                        <a:rPr lang="it-IT" sz="1300" dirty="0"/>
                        <a:t>,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Noise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Vibrations</a:t>
                      </a:r>
                      <a:r>
                        <a:rPr lang="it-IT" sz="1300" baseline="0" dirty="0"/>
                        <a:t> (</a:t>
                      </a:r>
                      <a:r>
                        <a:rPr lang="it-IT" sz="1300" baseline="0" dirty="0" err="1"/>
                        <a:t>Acoustic</a:t>
                      </a:r>
                      <a:r>
                        <a:rPr lang="it-IT" sz="1300" baseline="0" dirty="0"/>
                        <a:t> or </a:t>
                      </a:r>
                      <a:r>
                        <a:rPr lang="it-IT" sz="1300" baseline="0" dirty="0" err="1"/>
                        <a:t>mechanical</a:t>
                      </a:r>
                      <a:r>
                        <a:rPr lang="it-IT" sz="1300" baseline="0" dirty="0"/>
                        <a:t>).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376899"/>
                  </a:ext>
                </a:extLst>
              </a:tr>
              <a:tr h="872197">
                <a:tc>
                  <a:txBody>
                    <a:bodyPr/>
                    <a:lstStyle/>
                    <a:p>
                      <a:r>
                        <a:rPr lang="en-US" sz="1500" b="1" dirty="0">
                          <a:latin typeface="+mj-lt"/>
                        </a:rPr>
                        <a:t>Sample/Probe Physics of interaction</a:t>
                      </a:r>
                    </a:p>
                    <a:p>
                      <a:endParaRPr lang="it-IT" sz="1500" b="1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Detection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surface</a:t>
                      </a:r>
                      <a:r>
                        <a:rPr lang="it-IT" sz="1300" baseline="0" dirty="0"/>
                        <a:t> by the </a:t>
                      </a:r>
                      <a:r>
                        <a:rPr lang="it-IT" sz="1300" baseline="0" dirty="0" err="1"/>
                        <a:t>tip</a:t>
                      </a:r>
                      <a:r>
                        <a:rPr lang="it-IT" sz="1300" baseline="0" dirty="0"/>
                        <a:t> (</a:t>
                      </a:r>
                      <a:r>
                        <a:rPr lang="it-IT" sz="1300" baseline="0" dirty="0" err="1"/>
                        <a:t>stiffness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triggering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value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based</a:t>
                      </a:r>
                      <a:r>
                        <a:rPr lang="it-IT" sz="1300" baseline="0" dirty="0"/>
                        <a:t>) – </a:t>
                      </a:r>
                      <a:r>
                        <a:rPr lang="it-IT" sz="1300" baseline="0" dirty="0" err="1"/>
                        <a:t>Penetration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tip</a:t>
                      </a:r>
                      <a:r>
                        <a:rPr lang="it-IT" sz="1300" baseline="0" dirty="0"/>
                        <a:t> inside the sample </a:t>
                      </a:r>
                      <a:r>
                        <a:rPr lang="it-IT" sz="1300" baseline="0" dirty="0" err="1"/>
                        <a:t>using</a:t>
                      </a:r>
                      <a:r>
                        <a:rPr lang="it-IT" sz="1300" baseline="0" dirty="0"/>
                        <a:t> a </a:t>
                      </a:r>
                      <a:r>
                        <a:rPr lang="it-IT" sz="1300" baseline="0" dirty="0" err="1"/>
                        <a:t>prescribed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function</a:t>
                      </a:r>
                      <a:r>
                        <a:rPr lang="it-IT" sz="1300" baseline="0" dirty="0"/>
                        <a:t> – </a:t>
                      </a:r>
                      <a:r>
                        <a:rPr lang="it-IT" sz="1300" baseline="0" dirty="0" err="1"/>
                        <a:t>Hold</a:t>
                      </a:r>
                      <a:r>
                        <a:rPr lang="it-IT" sz="1300" baseline="0" dirty="0"/>
                        <a:t> of the maximum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 (or the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 for the </a:t>
                      </a:r>
                      <a:r>
                        <a:rPr lang="it-IT" sz="1300" baseline="0" dirty="0" err="1"/>
                        <a:t>prescribed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depth</a:t>
                      </a:r>
                      <a:r>
                        <a:rPr lang="it-IT" sz="1300" baseline="0" dirty="0"/>
                        <a:t> – </a:t>
                      </a:r>
                      <a:r>
                        <a:rPr lang="it-IT" sz="1300" baseline="0" dirty="0" err="1"/>
                        <a:t>unloading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tip</a:t>
                      </a:r>
                      <a:r>
                        <a:rPr lang="it-IT" sz="1300" baseline="0" dirty="0"/>
                        <a:t> by </a:t>
                      </a:r>
                      <a:r>
                        <a:rPr lang="it-IT" sz="1300" baseline="0" dirty="0" err="1"/>
                        <a:t>steps</a:t>
                      </a:r>
                      <a:r>
                        <a:rPr lang="it-IT" sz="1300" baseline="0" dirty="0"/>
                        <a:t> – </a:t>
                      </a:r>
                      <a:r>
                        <a:rPr lang="it-IT" sz="1300" baseline="0" dirty="0" err="1"/>
                        <a:t>tip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removal</a:t>
                      </a:r>
                      <a:r>
                        <a:rPr lang="it-IT" sz="1300" baseline="0" dirty="0"/>
                        <a:t> from the sample.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731746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Equipment setup</a:t>
                      </a:r>
                    </a:p>
                    <a:p>
                      <a:endParaRPr lang="it-IT" sz="1500" b="1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Optical </a:t>
                      </a:r>
                      <a:r>
                        <a:rPr lang="it-IT" sz="1300" dirty="0" err="1"/>
                        <a:t>aligment</a:t>
                      </a:r>
                      <a:r>
                        <a:rPr lang="it-IT" sz="1300" baseline="0" dirty="0"/>
                        <a:t> of the sample. Method </a:t>
                      </a:r>
                      <a:r>
                        <a:rPr lang="it-IT" sz="1300" baseline="0" dirty="0" err="1"/>
                        <a:t>selection</a:t>
                      </a:r>
                      <a:r>
                        <a:rPr lang="it-IT" sz="1300" baseline="0" dirty="0"/>
                        <a:t> and Input </a:t>
                      </a:r>
                      <a:r>
                        <a:rPr lang="it-IT" sz="1300" baseline="0" dirty="0" err="1"/>
                        <a:t>parameters</a:t>
                      </a:r>
                      <a:r>
                        <a:rPr lang="it-IT" sz="1300" baseline="0" dirty="0"/>
                        <a:t> for the test (Sample </a:t>
                      </a:r>
                      <a:r>
                        <a:rPr lang="it-IT" sz="1300" baseline="0" dirty="0" err="1"/>
                        <a:t>Poisson’s</a:t>
                      </a:r>
                      <a:r>
                        <a:rPr lang="it-IT" sz="1300" baseline="0" dirty="0"/>
                        <a:t> Ratio, </a:t>
                      </a:r>
                      <a:r>
                        <a:rPr lang="it-IT" sz="1300" baseline="0" dirty="0" err="1"/>
                        <a:t>Prescribed</a:t>
                      </a:r>
                      <a:r>
                        <a:rPr lang="it-IT" sz="1300" baseline="0" dirty="0"/>
                        <a:t> Depth or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number</a:t>
                      </a:r>
                      <a:r>
                        <a:rPr lang="it-IT" sz="1300" baseline="0" dirty="0"/>
                        <a:t> of </a:t>
                      </a:r>
                      <a:r>
                        <a:rPr lang="it-IT" sz="1300" baseline="0" dirty="0" err="1"/>
                        <a:t>tests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locations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tests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Engage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options</a:t>
                      </a:r>
                      <a:r>
                        <a:rPr lang="it-IT" sz="1300" baseline="0" dirty="0"/>
                        <a:t>).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812615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Calibration</a:t>
                      </a:r>
                    </a:p>
                    <a:p>
                      <a:endParaRPr lang="it-IT" sz="1500" b="1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Standard CSM </a:t>
                      </a:r>
                      <a:r>
                        <a:rPr lang="it-IT" sz="1300" dirty="0" err="1"/>
                        <a:t>tests</a:t>
                      </a:r>
                      <a:r>
                        <a:rPr lang="it-IT" sz="1300" dirty="0"/>
                        <a:t> on </a:t>
                      </a:r>
                      <a:r>
                        <a:rPr lang="it-IT" sz="1300" dirty="0" err="1"/>
                        <a:t>reference</a:t>
                      </a:r>
                      <a:r>
                        <a:rPr lang="it-IT" sz="1300" dirty="0"/>
                        <a:t> sample.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80272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Probe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Selected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Tip</a:t>
                      </a:r>
                      <a:r>
                        <a:rPr lang="it-IT" sz="1300" dirty="0"/>
                        <a:t> for the test (</a:t>
                      </a:r>
                      <a:r>
                        <a:rPr lang="it-IT" sz="1300" dirty="0" err="1"/>
                        <a:t>Berkovich</a:t>
                      </a:r>
                      <a:r>
                        <a:rPr lang="it-IT" sz="1300" dirty="0"/>
                        <a:t>, Cube Corner, </a:t>
                      </a:r>
                      <a:r>
                        <a:rPr lang="it-IT" sz="1300" dirty="0" err="1"/>
                        <a:t>Flat</a:t>
                      </a:r>
                      <a:r>
                        <a:rPr lang="it-IT" sz="1300" dirty="0"/>
                        <a:t> Punch..).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616025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Detector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Electronic </a:t>
                      </a:r>
                      <a:r>
                        <a:rPr lang="it-IT" sz="1300" dirty="0" err="1"/>
                        <a:t>controllers</a:t>
                      </a:r>
                      <a:r>
                        <a:rPr lang="it-IT" sz="1300" dirty="0"/>
                        <a:t> </a:t>
                      </a:r>
                      <a:r>
                        <a:rPr lang="it-IT" sz="1300" baseline="0" dirty="0"/>
                        <a:t>and capacitive </a:t>
                      </a:r>
                      <a:r>
                        <a:rPr lang="it-IT" sz="1300" baseline="0" dirty="0" err="1"/>
                        <a:t>gauges</a:t>
                      </a:r>
                      <a:r>
                        <a:rPr lang="it-IT" sz="1300" baseline="0" dirty="0"/>
                        <a:t>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505419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it-IT" sz="1500" b="1" dirty="0">
                          <a:latin typeface="+mj-lt"/>
                        </a:rPr>
                        <a:t>Signal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Electrical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current</a:t>
                      </a:r>
                      <a:r>
                        <a:rPr lang="it-IT" sz="1300" baseline="0" dirty="0"/>
                        <a:t> in a coil -&gt; Force (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)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328270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Data Analysis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Check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surface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detection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check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 vs </a:t>
                      </a:r>
                      <a:r>
                        <a:rPr lang="it-IT" sz="1300" baseline="0" dirty="0" err="1"/>
                        <a:t>depth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quadratic</a:t>
                      </a:r>
                      <a:r>
                        <a:rPr lang="it-IT" sz="1300" baseline="0" dirty="0"/>
                        <a:t> curve trend, </a:t>
                      </a:r>
                      <a:r>
                        <a:rPr lang="it-IT" sz="1300" baseline="0" dirty="0" err="1"/>
                        <a:t>check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slope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unloading</a:t>
                      </a:r>
                      <a:r>
                        <a:rPr lang="it-IT" sz="1300" baseline="0" dirty="0"/>
                        <a:t> curve, </a:t>
                      </a:r>
                      <a:r>
                        <a:rPr lang="it-IT" sz="1300" baseline="0" dirty="0" err="1"/>
                        <a:t>removal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not</a:t>
                      </a:r>
                      <a:r>
                        <a:rPr lang="it-IT" sz="1300" baseline="0" dirty="0"/>
                        <a:t> significative </a:t>
                      </a:r>
                      <a:r>
                        <a:rPr lang="it-IT" sz="1300" baseline="0" dirty="0" err="1"/>
                        <a:t>tests</a:t>
                      </a:r>
                      <a:r>
                        <a:rPr lang="it-IT" sz="1300" baseline="0" dirty="0"/>
                        <a:t>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921346"/>
                  </a:ext>
                </a:extLst>
              </a:tr>
            </a:tbl>
          </a:graphicData>
        </a:graphic>
      </p:graphicFrame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1FFA6-E8BC-0945-9662-AE7B2408F3B7}" type="datetime1">
              <a:rPr lang="it-IT" smtClean="0"/>
              <a:t>11/04/19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19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655108"/>
              </p:ext>
            </p:extLst>
          </p:nvPr>
        </p:nvGraphicFramePr>
        <p:xfrm>
          <a:off x="95415" y="770243"/>
          <a:ext cx="8930003" cy="2386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1505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5978498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42314">
                <a:tc>
                  <a:txBody>
                    <a:bodyPr/>
                    <a:lstStyle/>
                    <a:p>
                      <a:r>
                        <a:rPr lang="it-IT" sz="1700" dirty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it-IT" sz="1700" dirty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it-IT" sz="1500" b="1" dirty="0" err="1">
                          <a:latin typeface="+mj-lt"/>
                        </a:rPr>
                        <a:t>Raw</a:t>
                      </a:r>
                      <a:r>
                        <a:rPr lang="it-IT" sz="1500" b="1" dirty="0">
                          <a:latin typeface="+mj-lt"/>
                        </a:rPr>
                        <a:t> Data</a:t>
                      </a:r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Hardware and software </a:t>
                      </a:r>
                      <a:r>
                        <a:rPr lang="it-IT" sz="1300" dirty="0" err="1"/>
                        <a:t>channels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graphs</a:t>
                      </a:r>
                      <a:r>
                        <a:rPr lang="it-IT" sz="1300" dirty="0"/>
                        <a:t> (</a:t>
                      </a:r>
                      <a:r>
                        <a:rPr lang="it-IT" sz="1300" dirty="0" err="1"/>
                        <a:t>Raw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Raw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displacement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Stiffness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, Depth…).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r>
                        <a:rPr lang="it-IT" sz="1500" b="1" dirty="0" err="1">
                          <a:latin typeface="+mj-lt"/>
                        </a:rPr>
                        <a:t>Raw</a:t>
                      </a:r>
                      <a:r>
                        <a:rPr lang="it-IT" sz="1500" b="1" dirty="0">
                          <a:latin typeface="+mj-lt"/>
                        </a:rPr>
                        <a:t> Data Analysis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/>
                        <a:t>Application of the Oliver-Pharr </a:t>
                      </a:r>
                      <a:r>
                        <a:rPr lang="it-IT" sz="1300" dirty="0" err="1"/>
                        <a:t>method</a:t>
                      </a:r>
                      <a:r>
                        <a:rPr lang="it-IT" sz="1300" dirty="0"/>
                        <a:t> (or </a:t>
                      </a:r>
                      <a:r>
                        <a:rPr lang="it-IT" sz="1300" dirty="0" err="1"/>
                        <a:t>other</a:t>
                      </a:r>
                      <a:r>
                        <a:rPr lang="it-IT" sz="1300" dirty="0"/>
                        <a:t> data </a:t>
                      </a:r>
                      <a:r>
                        <a:rPr lang="it-IT" sz="1300" dirty="0" err="1"/>
                        <a:t>analysis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methods</a:t>
                      </a:r>
                      <a:r>
                        <a:rPr lang="it-IT" sz="1300" dirty="0"/>
                        <a:t>)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466862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Post-processing</a:t>
                      </a:r>
                      <a:endParaRPr lang="en-US" sz="1500" b="1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Raw</a:t>
                      </a:r>
                      <a:r>
                        <a:rPr lang="it-IT" sz="1300" baseline="0" dirty="0"/>
                        <a:t> d</a:t>
                      </a:r>
                      <a:r>
                        <a:rPr lang="it-IT" sz="1300" dirty="0"/>
                        <a:t>ata </a:t>
                      </a:r>
                      <a:r>
                        <a:rPr lang="it-IT" sz="1300" dirty="0" err="1"/>
                        <a:t>calibration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using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tests</a:t>
                      </a:r>
                      <a:r>
                        <a:rPr lang="it-IT" sz="1300" dirty="0"/>
                        <a:t> on </a:t>
                      </a:r>
                      <a:r>
                        <a:rPr lang="it-IT" sz="1300" dirty="0" err="1"/>
                        <a:t>reference</a:t>
                      </a:r>
                      <a:r>
                        <a:rPr lang="it-IT" sz="1300" dirty="0"/>
                        <a:t> sample, </a:t>
                      </a:r>
                      <a:r>
                        <a:rPr lang="it-IT" sz="1300" dirty="0" err="1"/>
                        <a:t>check</a:t>
                      </a:r>
                      <a:r>
                        <a:rPr lang="it-IT" sz="1300" dirty="0"/>
                        <a:t> of the </a:t>
                      </a:r>
                      <a:r>
                        <a:rPr lang="it-IT" sz="1300" dirty="0" err="1"/>
                        <a:t>results</a:t>
                      </a:r>
                      <a:r>
                        <a:rPr lang="it-IT" sz="1300" dirty="0"/>
                        <a:t> (</a:t>
                      </a:r>
                      <a:r>
                        <a:rPr lang="it-IT" sz="1300" dirty="0" err="1"/>
                        <a:t>see</a:t>
                      </a:r>
                      <a:r>
                        <a:rPr lang="it-IT" sz="1300" dirty="0"/>
                        <a:t> data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analysis</a:t>
                      </a:r>
                      <a:r>
                        <a:rPr lang="it-IT" sz="1300" baseline="0" dirty="0"/>
                        <a:t>), </a:t>
                      </a:r>
                      <a:r>
                        <a:rPr lang="it-IT" sz="1300" baseline="0" dirty="0" err="1"/>
                        <a:t>Selection</a:t>
                      </a:r>
                      <a:r>
                        <a:rPr lang="it-IT" sz="1300" baseline="0" dirty="0"/>
                        <a:t> of the </a:t>
                      </a:r>
                      <a:r>
                        <a:rPr lang="it-IT" sz="1300" baseline="0" dirty="0" err="1"/>
                        <a:t>load</a:t>
                      </a:r>
                      <a:r>
                        <a:rPr lang="it-IT" sz="1300" baseline="0" dirty="0"/>
                        <a:t> (or </a:t>
                      </a:r>
                      <a:r>
                        <a:rPr lang="it-IT" sz="1300" baseline="0" dirty="0" err="1"/>
                        <a:t>depth</a:t>
                      </a:r>
                      <a:r>
                        <a:rPr lang="it-IT" sz="1300" baseline="0" dirty="0"/>
                        <a:t>) </a:t>
                      </a:r>
                      <a:r>
                        <a:rPr lang="it-IT" sz="1300" baseline="0" dirty="0" err="1"/>
                        <a:t>range</a:t>
                      </a:r>
                      <a:r>
                        <a:rPr lang="it-IT" sz="1300" baseline="0" dirty="0"/>
                        <a:t> to </a:t>
                      </a:r>
                      <a:r>
                        <a:rPr lang="it-IT" sz="1300" baseline="0" dirty="0" err="1"/>
                        <a:t>evaluate</a:t>
                      </a:r>
                      <a:r>
                        <a:rPr lang="it-IT" sz="1300" baseline="0" dirty="0"/>
                        <a:t> the </a:t>
                      </a:r>
                      <a:r>
                        <a:rPr lang="it-IT" sz="1300" baseline="0" dirty="0" err="1"/>
                        <a:t>mechanical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properties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Graphs</a:t>
                      </a:r>
                      <a:r>
                        <a:rPr lang="it-IT" sz="1300" baseline="0" dirty="0"/>
                        <a:t> or </a:t>
                      </a:r>
                      <a:r>
                        <a:rPr lang="it-IT" sz="1300" baseline="0" dirty="0" err="1"/>
                        <a:t>hystograms</a:t>
                      </a:r>
                      <a:r>
                        <a:rPr lang="it-IT" sz="1300" baseline="0" dirty="0"/>
                        <a:t> of </a:t>
                      </a:r>
                      <a:r>
                        <a:rPr lang="it-IT" sz="1300" baseline="0" dirty="0" err="1"/>
                        <a:t>interest</a:t>
                      </a:r>
                      <a:r>
                        <a:rPr lang="it-IT" sz="1300" baseline="0" dirty="0"/>
                        <a:t>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978468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it-IT" sz="1500" b="1" dirty="0" err="1">
                          <a:latin typeface="+mj-lt"/>
                        </a:rPr>
                        <a:t>Properties</a:t>
                      </a:r>
                      <a:r>
                        <a:rPr lang="it-IT" sz="1500" b="1" baseline="0" dirty="0">
                          <a:latin typeface="+mj-lt"/>
                        </a:rPr>
                        <a:t> (</a:t>
                      </a:r>
                      <a:r>
                        <a:rPr lang="it-IT" sz="1500" b="1" baseline="0" dirty="0" err="1">
                          <a:latin typeface="+mj-lt"/>
                        </a:rPr>
                        <a:t>elaborated</a:t>
                      </a:r>
                      <a:r>
                        <a:rPr lang="it-IT" sz="1500" b="1" baseline="0" dirty="0">
                          <a:latin typeface="+mj-lt"/>
                        </a:rPr>
                        <a:t> data)</a:t>
                      </a:r>
                      <a:endParaRPr lang="it-IT" sz="1500" b="1" dirty="0">
                        <a:latin typeface="+mj-lt"/>
                      </a:endParaRPr>
                    </a:p>
                    <a:p>
                      <a:endParaRPr lang="it-IT" sz="1500" b="1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300" dirty="0" err="1"/>
                        <a:t>Elastic</a:t>
                      </a:r>
                      <a:r>
                        <a:rPr lang="it-IT" sz="1300" dirty="0"/>
                        <a:t> </a:t>
                      </a:r>
                      <a:r>
                        <a:rPr lang="it-IT" sz="1300" dirty="0" err="1"/>
                        <a:t>Modulus</a:t>
                      </a:r>
                      <a:r>
                        <a:rPr lang="it-IT" sz="1300" dirty="0"/>
                        <a:t>, </a:t>
                      </a:r>
                      <a:r>
                        <a:rPr lang="it-IT" sz="1300" dirty="0" err="1"/>
                        <a:t>Hardness</a:t>
                      </a:r>
                      <a:r>
                        <a:rPr lang="it-IT" sz="1300" dirty="0"/>
                        <a:t>, </a:t>
                      </a:r>
                      <a:r>
                        <a:rPr lang="it-IT" sz="1300" dirty="0" err="1"/>
                        <a:t>Yeld</a:t>
                      </a:r>
                      <a:r>
                        <a:rPr lang="it-IT" sz="1300" dirty="0"/>
                        <a:t> Stress, </a:t>
                      </a:r>
                      <a:r>
                        <a:rPr lang="it-IT" sz="1300" dirty="0" err="1"/>
                        <a:t>Residual</a:t>
                      </a:r>
                      <a:r>
                        <a:rPr lang="it-IT" sz="1300" dirty="0"/>
                        <a:t> Stress,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Creep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parameters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Fracture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toughness</a:t>
                      </a:r>
                      <a:r>
                        <a:rPr lang="it-IT" sz="1300" baseline="0" dirty="0"/>
                        <a:t>, </a:t>
                      </a:r>
                      <a:r>
                        <a:rPr lang="it-IT" sz="1300" baseline="0" dirty="0" err="1"/>
                        <a:t>mechanical</a:t>
                      </a:r>
                      <a:r>
                        <a:rPr lang="it-IT" sz="1300" baseline="0" dirty="0"/>
                        <a:t> </a:t>
                      </a:r>
                      <a:r>
                        <a:rPr lang="it-IT" sz="1300" baseline="0" dirty="0" err="1"/>
                        <a:t>maps</a:t>
                      </a:r>
                      <a:r>
                        <a:rPr lang="it-IT" sz="1300" baseline="0" dirty="0"/>
                        <a:t>, etc.</a:t>
                      </a:r>
                      <a:endParaRPr lang="it-IT" sz="1300" dirty="0"/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</a:tbl>
          </a:graphicData>
        </a:graphic>
      </p:graphicFrame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670EA-4880-5A47-AD2E-2A1A7DF60FB3}" type="datetime1">
              <a:rPr lang="it-IT" smtClean="0"/>
              <a:t>11/04/19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125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055814" y="373605"/>
            <a:ext cx="5128327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62" b="1" dirty="0"/>
              <a:t>EXAMPLE-2: Scanning Electron Microscopy (SEM)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051" y="1235526"/>
            <a:ext cx="3701127" cy="4301911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689" y="1169056"/>
            <a:ext cx="2924633" cy="2924633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vale 9"/>
          <p:cNvSpPr/>
          <p:nvPr/>
        </p:nvSpPr>
        <p:spPr>
          <a:xfrm>
            <a:off x="1381492" y="4891317"/>
            <a:ext cx="864096" cy="465282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sp>
        <p:nvSpPr>
          <p:cNvPr id="11" name="Freccia a destra 10"/>
          <p:cNvSpPr/>
          <p:nvPr/>
        </p:nvSpPr>
        <p:spPr>
          <a:xfrm rot="19819606">
            <a:off x="2940191" y="3876346"/>
            <a:ext cx="2178140" cy="160764"/>
          </a:xfrm>
          <a:prstGeom prst="rightArrow">
            <a:avLst>
              <a:gd name="adj1" fmla="val 50000"/>
              <a:gd name="adj2" fmla="val 108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sp>
        <p:nvSpPr>
          <p:cNvPr id="12" name="Rettangolo 11"/>
          <p:cNvSpPr/>
          <p:nvPr/>
        </p:nvSpPr>
        <p:spPr>
          <a:xfrm rot="19825739">
            <a:off x="2126275" y="4785072"/>
            <a:ext cx="670752" cy="972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0121" y="4880547"/>
            <a:ext cx="1640590" cy="1313779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4655" y="4891317"/>
            <a:ext cx="2155358" cy="1372986"/>
          </a:xfrm>
          <a:prstGeom prst="rect">
            <a:avLst/>
          </a:prstGeom>
        </p:spPr>
      </p:pic>
      <p:sp>
        <p:nvSpPr>
          <p:cNvPr id="17" name="Freccia a destra 16"/>
          <p:cNvSpPr/>
          <p:nvPr/>
        </p:nvSpPr>
        <p:spPr>
          <a:xfrm rot="7942652">
            <a:off x="5521175" y="4248799"/>
            <a:ext cx="879412" cy="225611"/>
          </a:xfrm>
          <a:prstGeom prst="rightArrow">
            <a:avLst>
              <a:gd name="adj1" fmla="val 50000"/>
              <a:gd name="adj2" fmla="val 108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sp>
        <p:nvSpPr>
          <p:cNvPr id="19" name="Freccia a destra 18"/>
          <p:cNvSpPr/>
          <p:nvPr/>
        </p:nvSpPr>
        <p:spPr>
          <a:xfrm rot="3269585">
            <a:off x="6946746" y="4266989"/>
            <a:ext cx="879412" cy="215466"/>
          </a:xfrm>
          <a:prstGeom prst="rightArrow">
            <a:avLst>
              <a:gd name="adj1" fmla="val 50000"/>
              <a:gd name="adj2" fmla="val 108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62"/>
          </a:p>
        </p:txBody>
      </p:sp>
      <p:sp>
        <p:nvSpPr>
          <p:cNvPr id="20" name="CasellaDiTesto 19"/>
          <p:cNvSpPr txBox="1"/>
          <p:nvPr/>
        </p:nvSpPr>
        <p:spPr>
          <a:xfrm>
            <a:off x="4806795" y="4494054"/>
            <a:ext cx="1001950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2" dirty="0"/>
              <a:t>Images</a:t>
            </a:r>
            <a:endParaRPr lang="en-GB" sz="1662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7574621" y="4492774"/>
            <a:ext cx="1446293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2" dirty="0" err="1"/>
              <a:t>Composition</a:t>
            </a:r>
            <a:endParaRPr lang="en-GB" sz="1662" dirty="0"/>
          </a:p>
        </p:txBody>
      </p:sp>
    </p:spTree>
    <p:extLst>
      <p:ext uri="{BB962C8B-B14F-4D97-AF65-F5344CB8AC3E}">
        <p14:creationId xmlns:p14="http://schemas.microsoft.com/office/powerpoint/2010/main" val="464589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2718602" y="442232"/>
            <a:ext cx="5813323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Scanning Electron Microscopy (SEM)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7F1E51-6DF4-FF44-86D5-0A4C619F5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0174"/>
            <a:ext cx="9144000" cy="349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2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9C83-E50D-0440-ADD3-525CC330BB42}" type="datetime1">
              <a:rPr lang="it-IT" noProof="0" smtClean="0"/>
              <a:t>11/04/19</a:t>
            </a:fld>
            <a:endParaRPr lang="it-IT" noProof="0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noProof="0"/>
              <a:t>Marco Sebastiani - Open Innovation Environment in H2020 OYSTER</a:t>
            </a:r>
            <a:endParaRPr lang="it-IT" noProof="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noProof="0" smtClean="0"/>
              <a:t>2</a:t>
            </a:fld>
            <a:endParaRPr lang="it-IT" noProof="0" dirty="0"/>
          </a:p>
        </p:txBody>
      </p:sp>
      <p:sp>
        <p:nvSpPr>
          <p:cNvPr id="7" name="Titolo 3"/>
          <p:cNvSpPr txBox="1">
            <a:spLocks/>
          </p:cNvSpPr>
          <p:nvPr/>
        </p:nvSpPr>
        <p:spPr>
          <a:xfrm>
            <a:off x="-550735" y="3250"/>
            <a:ext cx="8899674" cy="654032"/>
          </a:xfrm>
          <a:prstGeom prst="rect">
            <a:avLst/>
          </a:prstGeom>
        </p:spPr>
        <p:txBody>
          <a:bodyPr anchor="t"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cap="small" dirty="0">
                <a:solidFill>
                  <a:srgbClr val="FF6600"/>
                </a:solidFill>
                <a:latin typeface="Times New Roman"/>
                <a:cs typeface="Times New Roman"/>
              </a:rPr>
              <a:t>EMCC paradigm for product innovation</a:t>
            </a:r>
            <a:endParaRPr lang="en-US" sz="3200" cap="small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-82276" y="905723"/>
            <a:ext cx="90537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dirty="0"/>
              <a:t>In the triangle of manufacturing, modelling, and experimentation, the projects should develop an open innovation environment for the </a:t>
            </a:r>
            <a:r>
              <a:rPr lang="en-US" dirty="0" err="1"/>
              <a:t>optimisation</a:t>
            </a:r>
            <a:r>
              <a:rPr lang="en-US" dirty="0"/>
              <a:t> of materials, materials </a:t>
            </a:r>
            <a:r>
              <a:rPr lang="en-US" dirty="0" err="1"/>
              <a:t>behaviour</a:t>
            </a:r>
            <a:r>
              <a:rPr lang="en-US" dirty="0"/>
              <a:t> and/or nano-device manufacturing processes, and for the validation of materials models based on experimental characterisation.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348880"/>
            <a:ext cx="4911079" cy="3855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4860032" y="5085184"/>
            <a:ext cx="422246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dirty="0"/>
              <a:t>Image from EMCC 2017 </a:t>
            </a:r>
            <a:r>
              <a:rPr lang="it-IT" dirty="0" err="1"/>
              <a:t>roadmap</a:t>
            </a:r>
            <a:r>
              <a:rPr lang="it-IT" dirty="0"/>
              <a:t>, </a:t>
            </a:r>
            <a:r>
              <a:rPr lang="it-IT" dirty="0">
                <a:hlinkClick r:id="rId3"/>
              </a:rPr>
              <a:t>www.characterisation.eu</a:t>
            </a:r>
            <a:r>
              <a:rPr lang="it-IT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ttore 2 15"/>
          <p:cNvCxnSpPr>
            <a:cxnSpLocks/>
          </p:cNvCxnSpPr>
          <p:nvPr/>
        </p:nvCxnSpPr>
        <p:spPr>
          <a:xfrm>
            <a:off x="5420540" y="3630557"/>
            <a:ext cx="347900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H="1">
            <a:off x="6289083" y="3857189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H="1">
            <a:off x="6289082" y="4669256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 flipH="1">
            <a:off x="5658450" y="3043697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5"/>
          <a:ext cx="8906836" cy="5124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User (operator)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Human Operator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Medium (environment)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High vacuum</a:t>
                      </a:r>
                      <a:r>
                        <a:rPr lang="en-US" sz="1300" baseline="0" noProof="0" dirty="0"/>
                        <a:t> (typically) or low vacuum (environmental SEM)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991058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Specimen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Solid and dry materials with good electron conductibility (Metals, ceramics, biological</a:t>
                      </a:r>
                      <a:r>
                        <a:rPr lang="en-US" sz="1300" baseline="0" noProof="0" dirty="0"/>
                        <a:t> and </a:t>
                      </a:r>
                      <a:r>
                        <a:rPr lang="en-US" sz="1300" baseline="0" noProof="0" dirty="0" err="1"/>
                        <a:t>polimers</a:t>
                      </a:r>
                      <a:r>
                        <a:rPr lang="en-US" sz="1300" baseline="0" noProof="0" dirty="0"/>
                        <a:t>. If </a:t>
                      </a:r>
                      <a:r>
                        <a:rPr lang="en-US" sz="1300" noProof="0" dirty="0"/>
                        <a:t>electron conductibility is not enough, sample have to be </a:t>
                      </a:r>
                      <a:r>
                        <a:rPr lang="en-US" sz="1300" noProof="0" dirty="0" err="1"/>
                        <a:t>metallised</a:t>
                      </a:r>
                      <a:r>
                        <a:rPr lang="en-US" sz="1300" noProof="0" dirty="0"/>
                        <a:t> or carbon coated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967667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Specimen requirements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Sample dimensions (Typically 30mm x 30mm with thickness less than 10mm). Sample have to be flat, clean and dry. 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  <a:tr h="87219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Sample/Probe Physics of interaction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300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Energetic electrons in the microscope strike the sample and various reactions can occur in a restricted volume with a consequent </a:t>
                      </a:r>
                      <a:r>
                        <a:rPr lang="en-US" sz="1300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generation of secondary electrons, backscattered electrons and X ray photons (for elastic and </a:t>
                      </a:r>
                      <a:r>
                        <a:rPr lang="en-US" sz="1300" kern="1200" baseline="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anaelastic</a:t>
                      </a:r>
                      <a:r>
                        <a:rPr lang="en-US" sz="1300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interactions). The probe </a:t>
                      </a:r>
                      <a:r>
                        <a:rPr lang="en-US" sz="1300" kern="1200" baseline="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rasters</a:t>
                      </a:r>
                      <a:r>
                        <a:rPr lang="en-US" sz="1300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the sample pixel by pixel 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731746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Equipment setup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Probe </a:t>
                      </a:r>
                      <a:r>
                        <a:rPr lang="en-US" sz="1300" baseline="0" noProof="0" dirty="0"/>
                        <a:t>alignment and setup, sample positioning,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812615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Calibration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Generally</a:t>
                      </a:r>
                      <a:r>
                        <a:rPr lang="en-US" sz="1300" baseline="0" noProof="0" dirty="0"/>
                        <a:t> only during instrument maintenance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80272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Probe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Energized electron beam (0,1 -30 keV)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616025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Detector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Solid state or photomultiplier to detect</a:t>
                      </a:r>
                      <a:r>
                        <a:rPr lang="en-US" sz="1300" baseline="0" noProof="0" dirty="0"/>
                        <a:t> secondary signal emitted by the sample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505419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>
                          <a:latin typeface="+mj-lt"/>
                        </a:rPr>
                        <a:t>Signal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Electrons and X-ray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328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840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4"/>
          <a:ext cx="8906836" cy="1784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Raw Data</a:t>
                      </a:r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Morphological or compositional images. X-ray counts/energy</a:t>
                      </a:r>
                      <a:r>
                        <a:rPr lang="en-US" sz="1300" baseline="0" noProof="0" dirty="0"/>
                        <a:t> spectrum.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Data Analysis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Image quality evaluation (noise, focus, astigmatism, etc.) and X-ray energy data identification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531901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Post-processing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Image analysis and X-ray energy data quantification using models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090827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Property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Topography, morphology, particles</a:t>
                      </a:r>
                      <a:r>
                        <a:rPr lang="en-US" sz="1300" baseline="0" noProof="0" dirty="0"/>
                        <a:t> </a:t>
                      </a:r>
                      <a:r>
                        <a:rPr lang="en-US" sz="1300" noProof="0" dirty="0"/>
                        <a:t>metrology (dimensions and shape) etc. 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45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8765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111ABB-B6A8-48F0-97FA-DFD0E53DB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6" y="865171"/>
            <a:ext cx="5073162" cy="3516923"/>
          </a:xfrm>
          <a:prstGeom prst="rect">
            <a:avLst/>
          </a:prstGeom>
        </p:spPr>
      </p:pic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E4B58-A1A3-4A22-A0A3-23081D132022}" type="datetime1">
              <a:rPr lang="it-IT" noProof="0" smtClean="0"/>
              <a:t>11/04/19</a:t>
            </a:fld>
            <a:endParaRPr lang="it-IT" noProof="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noProof="0" smtClean="0"/>
              <a:t>22</a:t>
            </a:fld>
            <a:endParaRPr lang="it-IT" noProof="0" dirty="0"/>
          </a:p>
        </p:txBody>
      </p:sp>
      <p:sp>
        <p:nvSpPr>
          <p:cNvPr id="54" name="Titolo 3"/>
          <p:cNvSpPr txBox="1">
            <a:spLocks/>
          </p:cNvSpPr>
          <p:nvPr/>
        </p:nvSpPr>
        <p:spPr>
          <a:xfrm>
            <a:off x="1" y="273971"/>
            <a:ext cx="8626605" cy="603722"/>
          </a:xfrm>
          <a:prstGeom prst="rect">
            <a:avLst/>
          </a:prstGeom>
        </p:spPr>
        <p:txBody>
          <a:bodyPr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954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EXAMPLE-3: Scanning Probe </a:t>
            </a:r>
            <a:r>
              <a:rPr lang="it-IT" sz="2954" cap="small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Microscopy</a:t>
            </a:r>
            <a:endParaRPr lang="it-IT" sz="2954" cap="small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5433292" y="1017763"/>
            <a:ext cx="2424062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Measurement capabilities:</a:t>
            </a:r>
          </a:p>
        </p:txBody>
      </p:sp>
      <p:sp>
        <p:nvSpPr>
          <p:cNvPr id="56" name="CasellaDiTesto 55"/>
          <p:cNvSpPr txBox="1"/>
          <p:nvPr/>
        </p:nvSpPr>
        <p:spPr>
          <a:xfrm>
            <a:off x="6019801" y="1452172"/>
            <a:ext cx="2193229" cy="1910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Topography 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Roughness 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Height 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Friction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Magnetism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Mechanical Properties 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Surface energy </a:t>
            </a:r>
          </a:p>
          <a:p>
            <a:pPr marL="263776" indent="-263776">
              <a:buFontTx/>
              <a:buChar char="-"/>
            </a:pPr>
            <a:r>
              <a:rPr lang="en-US" sz="14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identification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DF60D1-7E6D-4C53-B5BE-C961D5338BFF}"/>
              </a:ext>
            </a:extLst>
          </p:cNvPr>
          <p:cNvSpPr txBox="1"/>
          <p:nvPr/>
        </p:nvSpPr>
        <p:spPr>
          <a:xfrm>
            <a:off x="916209" y="4492503"/>
            <a:ext cx="1861130" cy="34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2" dirty="0">
                <a:hlinkClick r:id="rId3"/>
              </a:rPr>
              <a:t>www.bruker.com</a:t>
            </a:r>
            <a:r>
              <a:rPr lang="en-US" sz="1662" dirty="0"/>
              <a:t> </a:t>
            </a:r>
            <a:endParaRPr lang="en-GB" sz="1662" dirty="0"/>
          </a:p>
        </p:txBody>
      </p:sp>
    </p:spTree>
    <p:extLst>
      <p:ext uri="{BB962C8B-B14F-4D97-AF65-F5344CB8AC3E}">
        <p14:creationId xmlns:p14="http://schemas.microsoft.com/office/powerpoint/2010/main" val="343947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2718601" y="442232"/>
            <a:ext cx="5612947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Scanning probe microscopy (SPM)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2298D7-FEBB-934A-BA3D-977E68FCF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7363"/>
            <a:ext cx="9144000" cy="298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9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ttore 2 15"/>
          <p:cNvCxnSpPr>
            <a:cxnSpLocks/>
          </p:cNvCxnSpPr>
          <p:nvPr/>
        </p:nvCxnSpPr>
        <p:spPr>
          <a:xfrm>
            <a:off x="5420540" y="3630557"/>
            <a:ext cx="347900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H="1">
            <a:off x="6289083" y="3857189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H="1">
            <a:off x="6289082" y="4669256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 flipH="1">
            <a:off x="5658450" y="3043697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(colors corresponding to the four classes)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5"/>
          <a:ext cx="8906836" cy="5681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 dirty="0"/>
                        <a:t>Keyword</a:t>
                      </a:r>
                    </a:p>
                  </a:txBody>
                  <a:tcPr marL="84406" marR="84406" marT="42203" marB="42203" anchor="ctr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 anchor="ctr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User (operator)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Human Operator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User case (sample specifications)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Sample dimensions (Typically 8mm x 8mm with thickness less than 4mm). Surface of the sample should be flat and smooth (usually, max z-excursion for AFMs is +/- 5 µm).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Specimen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Metals, Polymers, </a:t>
                      </a:r>
                      <a:r>
                        <a:rPr lang="en-US" sz="1300" noProof="0" dirty="0" err="1"/>
                        <a:t>fibres</a:t>
                      </a:r>
                      <a:r>
                        <a:rPr lang="en-US" sz="1300" noProof="0" dirty="0"/>
                        <a:t> (nanotube, hair, synthetic fibers), particles (micro-</a:t>
                      </a:r>
                      <a:r>
                        <a:rPr lang="en-US" sz="1300" noProof="0" dirty="0" err="1"/>
                        <a:t>nano</a:t>
                      </a:r>
                      <a:r>
                        <a:rPr lang="en-US" sz="1300" noProof="0" dirty="0"/>
                        <a:t>, quantum dots), Proteins, bacteria, cells, Viruses, Minerals, ceramics, plant surfaces, paper etc. 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204169"/>
                  </a:ext>
                </a:extLst>
              </a:tr>
              <a:tr h="335514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Medium (environment)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Mostly in air, special accessories for scanning and imaging in liquids </a:t>
                      </a:r>
                    </a:p>
                  </a:txBody>
                  <a:tcPr marL="84406" marR="84406" marT="42203" marB="42203" anchor="ctr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688452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Sample/Probe Physics of interaction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Detection</a:t>
                      </a:r>
                      <a:r>
                        <a:rPr lang="en-US" sz="1300" baseline="0" noProof="0" dirty="0"/>
                        <a:t> of the surface by the tip – Depending upon the mode selection, tip may (contact) or may not (Tapping, Non-contact etc.) touch the sample surface. T</a:t>
                      </a:r>
                      <a:r>
                        <a:rPr lang="en-US" sz="13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tip is mounted on a reflective cantilever (the cantilever and tip together are known as the probe). The deflection of the tip is measured by laser, reflected off the cantilever onto a split photodiode. This allows vertical and horizontal measurement of the cantilever bending. The vertical deflection data tells us about the interaction between the tip and the sample.</a:t>
                      </a:r>
                      <a:endParaRPr lang="en-US" sz="13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731746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Probe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Selected Tip for the test (Contact, non-contact, tapping, PFM  etc.)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6648881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Detector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Scanner which also controls the probe movement. 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60748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Signal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Cantilever deflection (monitored through laser deflection ) as it scan the sample surface .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870319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Equipment setup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Optical alignment</a:t>
                      </a:r>
                      <a:r>
                        <a:rPr lang="en-US" sz="1300" baseline="0" noProof="0" dirty="0"/>
                        <a:t> of the sample. Method selection and alignment of the laser on the cantilever. </a:t>
                      </a:r>
                      <a:endParaRPr lang="en-US" sz="1300" noProof="0" dirty="0"/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812615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Calibration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Standard SPM samples with known features. </a:t>
                      </a:r>
                    </a:p>
                  </a:txBody>
                  <a:tcPr marL="84406" marR="84406" marT="42203" marB="42203" anchor="ctr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80272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Data Analysis</a:t>
                      </a:r>
                    </a:p>
                  </a:txBody>
                  <a:tcPr marL="84406" marR="84406" marT="42203" marB="42203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Scanning of the sample surface (selection of scan size, speed)</a:t>
                      </a:r>
                    </a:p>
                  </a:txBody>
                  <a:tcPr marL="84406" marR="84406" marT="42203" marB="42203" anchor="ctr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587313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Post-processing</a:t>
                      </a:r>
                    </a:p>
                  </a:txBody>
                  <a:tcPr marL="84406" marR="84406" marT="42203" marB="42203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Image Flattening, different filters</a:t>
                      </a:r>
                    </a:p>
                  </a:txBody>
                  <a:tcPr marL="84406" marR="84406" marT="42203" marB="42203" anchor="ctr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483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269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(colors corresponding to the four classes) 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5"/>
          <a:ext cx="8906836" cy="1331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Raw Data</a:t>
                      </a:r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Wide range of interactions can be monitored e.g. Height, Amplitude, Phase, Stiffness etc. Largely depend upon the sample, probe and method. </a:t>
                      </a:r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506962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Property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Topography, Roughness, Mechanical properties (stiffness and modulus), Number of Phases, size of the particles (height and diameter) etc. 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0965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olo 3"/>
          <p:cNvSpPr txBox="1">
            <a:spLocks/>
          </p:cNvSpPr>
          <p:nvPr/>
        </p:nvSpPr>
        <p:spPr>
          <a:xfrm>
            <a:off x="1580899" y="373202"/>
            <a:ext cx="6513954" cy="603722"/>
          </a:xfrm>
          <a:prstGeom prst="rect">
            <a:avLst/>
          </a:prstGeom>
        </p:spPr>
        <p:txBody>
          <a:bodyPr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954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EXAMPLE-4: X-</a:t>
            </a:r>
            <a:r>
              <a:rPr lang="it-IT" sz="2954" cap="small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ray</a:t>
            </a:r>
            <a:r>
              <a:rPr lang="it-IT" sz="2954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diffraction</a:t>
            </a:r>
          </a:p>
        </p:txBody>
      </p:sp>
      <p:sp>
        <p:nvSpPr>
          <p:cNvPr id="55" name="CasellaDiTesto 54"/>
          <p:cNvSpPr txBox="1"/>
          <p:nvPr/>
        </p:nvSpPr>
        <p:spPr>
          <a:xfrm>
            <a:off x="5170221" y="1146915"/>
            <a:ext cx="3801041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(Conventional)</a:t>
            </a:r>
            <a:r>
              <a:rPr lang="en-GB" sz="1662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Measurement capabilities:</a:t>
            </a:r>
          </a:p>
        </p:txBody>
      </p:sp>
      <p:sp>
        <p:nvSpPr>
          <p:cNvPr id="56" name="CasellaDiTesto 55"/>
          <p:cNvSpPr txBox="1"/>
          <p:nvPr/>
        </p:nvSpPr>
        <p:spPr>
          <a:xfrm>
            <a:off x="6017066" y="1709436"/>
            <a:ext cx="3126934" cy="1228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776" indent="-263776">
              <a:buFontTx/>
              <a:buChar char="-"/>
            </a:pPr>
            <a:r>
              <a:rPr lang="en-US" sz="1477" dirty="0"/>
              <a:t>Phase composition</a:t>
            </a:r>
          </a:p>
          <a:p>
            <a:pPr marL="263776" indent="-263776">
              <a:buFontTx/>
              <a:buChar char="-"/>
            </a:pPr>
            <a:r>
              <a:rPr lang="en-US" sz="1477" dirty="0"/>
              <a:t>Crystal structure</a:t>
            </a:r>
          </a:p>
          <a:p>
            <a:pPr marL="263776" indent="-263776">
              <a:buFontTx/>
              <a:buChar char="-"/>
            </a:pPr>
            <a:r>
              <a:rPr lang="en-US" sz="1477" dirty="0"/>
              <a:t>Epitaxy/texture/orientation</a:t>
            </a:r>
          </a:p>
          <a:p>
            <a:pPr marL="263776" indent="-263776">
              <a:buFontTx/>
              <a:buChar char="-"/>
            </a:pPr>
            <a:r>
              <a:rPr lang="en-US" sz="1477" dirty="0"/>
              <a:t>Crystallite size</a:t>
            </a:r>
          </a:p>
          <a:p>
            <a:pPr marL="263776" indent="-263776">
              <a:buFontTx/>
              <a:buChar char="-"/>
            </a:pPr>
            <a:r>
              <a:rPr lang="en-US" sz="1477" dirty="0"/>
              <a:t>Residual stresses measurement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2" y="1709435"/>
            <a:ext cx="5881289" cy="358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7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TextBox 41"/>
          <p:cNvSpPr txBox="1">
            <a:spLocks noChangeArrowheads="1"/>
          </p:cNvSpPr>
          <p:nvPr/>
        </p:nvSpPr>
        <p:spPr bwMode="auto">
          <a:xfrm>
            <a:off x="2718602" y="442232"/>
            <a:ext cx="4771371" cy="29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92" b="1" dirty="0"/>
              <a:t>Workflow materials characterisation: X-ray diffraction (XRD)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6068087"/>
            <a:ext cx="3288464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2" dirty="0">
                <a:solidFill>
                  <a:schemeClr val="bg1">
                    <a:lumMod val="65000"/>
                  </a:schemeClr>
                </a:solidFill>
              </a:rPr>
              <a:t>First draft for CHADA workflow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54871-D06C-4D4B-AEF6-1ADE9BC5B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64393"/>
            <a:ext cx="9144000" cy="372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81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ttore 2 15"/>
          <p:cNvCxnSpPr>
            <a:cxnSpLocks/>
          </p:cNvCxnSpPr>
          <p:nvPr/>
        </p:nvCxnSpPr>
        <p:spPr>
          <a:xfrm>
            <a:off x="5420540" y="3630557"/>
            <a:ext cx="347900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H="1">
            <a:off x="6289083" y="3857189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H="1">
            <a:off x="6289082" y="4669256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 flipH="1">
            <a:off x="5658450" y="3043697"/>
            <a:ext cx="0" cy="40355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4"/>
          <a:ext cx="8906836" cy="5699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User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Human Operator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dirty="0"/>
                        <a:t>Standard sample</a:t>
                      </a:r>
                      <a:endParaRPr lang="en-GB" sz="1500" b="1" dirty="0">
                        <a:latin typeface="+mn-lt"/>
                      </a:endParaRP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Corundum, Silicon single crystal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620737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Specimen requirements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Samples can include thin films on wafers or dense pieces up to 6” in diameter (maximum thickness of 3 mm), powders in top-loaded sample holders or in capillaries, dense pieces up to 60mm x 50mm x 15mm (and maybe even larger).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  <a:tr h="506962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Medium (environment)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Mostly in air,</a:t>
                      </a:r>
                      <a:r>
                        <a:rPr lang="en-US" sz="1300" baseline="0" noProof="0" dirty="0"/>
                        <a:t> but it can be done in different atmospheres and at different temperatures.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144278"/>
                  </a:ext>
                </a:extLst>
              </a:tr>
              <a:tr h="50696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Specimen</a:t>
                      </a:r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Metals, Polymers, composites,</a:t>
                      </a:r>
                      <a:r>
                        <a:rPr lang="en-US" sz="1300" baseline="0" noProof="0" dirty="0"/>
                        <a:t> </a:t>
                      </a:r>
                      <a:r>
                        <a:rPr lang="en-US" sz="1300" noProof="0" dirty="0"/>
                        <a:t>ceramics</a:t>
                      </a:r>
                      <a:r>
                        <a:rPr lang="en-US" sz="1300" baseline="0" noProof="0" dirty="0"/>
                        <a:t> etc.</a:t>
                      </a:r>
                      <a:r>
                        <a:rPr lang="en-US" sz="1300" noProof="0" dirty="0"/>
                        <a:t> Samples can be  </a:t>
                      </a:r>
                      <a:r>
                        <a:rPr lang="en-US" sz="1300" dirty="0"/>
                        <a:t>powder, sintered pellets, coatings on substrates.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559827"/>
                  </a:ext>
                </a:extLst>
              </a:tr>
              <a:tr h="126609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Sample/Probe Physics of interaction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Detection</a:t>
                      </a:r>
                      <a:r>
                        <a:rPr lang="en-US" sz="1300" baseline="0" noProof="0" dirty="0"/>
                        <a:t> of the surface by the interaction of x-rays with sample (Diffraction) – Depending upon the diffraction geometries (Bragg Brentano or Grazing incidence) and input parameters (incidence angle, scan mode, scan type and increment ratio etc.). </a:t>
                      </a:r>
                      <a:r>
                        <a:rPr lang="en-US" sz="1300" b="1" baseline="0" noProof="0" dirty="0"/>
                        <a:t>Primary optics </a:t>
                      </a:r>
                      <a:r>
                        <a:rPr lang="en-US" sz="1300" baseline="0" noProof="0" dirty="0"/>
                        <a:t>(</a:t>
                      </a:r>
                      <a:r>
                        <a:rPr lang="en-US" sz="1300" b="0" baseline="0" noProof="0" dirty="0"/>
                        <a:t>Goebel Mirror </a:t>
                      </a:r>
                      <a:r>
                        <a:rPr lang="en-US" sz="1300" baseline="0" noProof="0" dirty="0"/>
                        <a:t>for parallel x-ray beam and </a:t>
                      </a:r>
                      <a:r>
                        <a:rPr lang="en-US" sz="1300" b="0" baseline="0" noProof="0" dirty="0" err="1"/>
                        <a:t>Paraphocal</a:t>
                      </a:r>
                      <a:r>
                        <a:rPr lang="en-US" sz="1300" b="0" baseline="0" noProof="0" dirty="0"/>
                        <a:t> block </a:t>
                      </a:r>
                      <a:r>
                        <a:rPr lang="en-US" sz="1300" baseline="0" noProof="0" dirty="0"/>
                        <a:t>for divergent or nonparallel beam), </a:t>
                      </a:r>
                      <a:r>
                        <a:rPr lang="en-US" sz="1300" b="1" baseline="0" noProof="0" dirty="0"/>
                        <a:t>secondary optics </a:t>
                      </a:r>
                      <a:r>
                        <a:rPr lang="en-US" sz="1300" baseline="0" noProof="0" dirty="0"/>
                        <a:t>(Equatorial slits) and other slits are used to filter the x-ray radiations.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731746"/>
                  </a:ext>
                </a:extLst>
              </a:tr>
              <a:tr h="53457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Equipment setup</a:t>
                      </a:r>
                    </a:p>
                    <a:p>
                      <a:endParaRPr lang="en-US" sz="1500" b="1" noProof="0" dirty="0">
                        <a:latin typeface="+mj-lt"/>
                      </a:endParaRP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Z- scan and rocking</a:t>
                      </a:r>
                      <a:r>
                        <a:rPr lang="en-US" sz="1300" baseline="0" noProof="0" dirty="0"/>
                        <a:t> curve method is performed to adjust the height of the sample.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812615"/>
                  </a:ext>
                </a:extLst>
              </a:tr>
              <a:tr h="3094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Calibration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Standard XRD samples with known</a:t>
                      </a:r>
                      <a:r>
                        <a:rPr lang="en-US" sz="1300" baseline="0" noProof="0" dirty="0"/>
                        <a:t> diffraction pattern</a:t>
                      </a:r>
                      <a:r>
                        <a:rPr lang="en-US" sz="1300" noProof="0" dirty="0"/>
                        <a:t>.  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80272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Probe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aseline="0" noProof="0" dirty="0"/>
                        <a:t>The characteristic x-rays are generated by using cooper (Cu) anode.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616025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en-US" sz="1500" b="1" noProof="0">
                          <a:latin typeface="+mj-lt"/>
                        </a:rPr>
                        <a:t>Detector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LYNEX XE is a high-resolution energy-dispersive detector for 0D, 1D and 2D diffraction.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505419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en-US" sz="1500" b="1" noProof="0" dirty="0">
                          <a:latin typeface="+mj-lt"/>
                        </a:rPr>
                        <a:t>Signal</a:t>
                      </a:r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Signals</a:t>
                      </a:r>
                      <a:r>
                        <a:rPr lang="en-US" sz="1300" baseline="0" noProof="0" dirty="0"/>
                        <a:t> are generated by diffraction which occurs due to constructive interference if it follows the </a:t>
                      </a:r>
                      <a:r>
                        <a:rPr lang="en-US" sz="1300" baseline="0" noProof="0" dirty="0" err="1"/>
                        <a:t>bragg’s</a:t>
                      </a:r>
                      <a:r>
                        <a:rPr lang="en-US" sz="1300" baseline="0" noProof="0" dirty="0"/>
                        <a:t> law (n</a:t>
                      </a:r>
                      <a:r>
                        <a:rPr lang="el-GR" sz="1300" dirty="0"/>
                        <a:t>λ = 2</a:t>
                      </a:r>
                      <a:r>
                        <a:rPr lang="en-US" sz="1300" dirty="0" err="1"/>
                        <a:t>dhkl</a:t>
                      </a:r>
                      <a:r>
                        <a:rPr lang="en-US" sz="1300" dirty="0"/>
                        <a:t> sin</a:t>
                      </a:r>
                      <a:r>
                        <a:rPr lang="el-GR" sz="1300" dirty="0"/>
                        <a:t>θ</a:t>
                      </a:r>
                      <a:r>
                        <a:rPr lang="en-US" sz="1300" baseline="0" noProof="0" dirty="0"/>
                        <a:t>).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99D0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328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118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58" y="-31755"/>
            <a:ext cx="8229600" cy="1055077"/>
          </a:xfrm>
        </p:spPr>
        <p:txBody>
          <a:bodyPr/>
          <a:lstStyle/>
          <a:p>
            <a:r>
              <a:rPr lang="en-US" sz="2954" dirty="0"/>
              <a:t>Keywords 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AB23C89-7BCD-44B6-89DE-B6F5154F70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5051" y="703774"/>
          <a:ext cx="8906836" cy="2318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686">
                  <a:extLst>
                    <a:ext uri="{9D8B030D-6E8A-4147-A177-3AD203B41FA5}">
                      <a16:colId xmlns:a16="http://schemas.microsoft.com/office/drawing/2014/main" val="3327580779"/>
                    </a:ext>
                  </a:extLst>
                </a:gridCol>
                <a:gridCol w="6574150">
                  <a:extLst>
                    <a:ext uri="{9D8B030D-6E8A-4147-A177-3AD203B41FA5}">
                      <a16:colId xmlns:a16="http://schemas.microsoft.com/office/drawing/2014/main" val="1532366773"/>
                    </a:ext>
                  </a:extLst>
                </a:gridCol>
              </a:tblGrid>
              <a:tr h="337625">
                <a:tc>
                  <a:txBody>
                    <a:bodyPr/>
                    <a:lstStyle/>
                    <a:p>
                      <a:r>
                        <a:rPr lang="en-US" sz="1700" noProof="0"/>
                        <a:t>Keyword</a:t>
                      </a:r>
                    </a:p>
                  </a:txBody>
                  <a:tcPr marL="84406" marR="84406" marT="42203" marB="42203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Description</a:t>
                      </a:r>
                    </a:p>
                  </a:txBody>
                  <a:tcPr marL="84406" marR="84406" marT="42203" marB="42203"/>
                </a:tc>
                <a:extLst>
                  <a:ext uri="{0D108BD9-81ED-4DB2-BD59-A6C34878D82A}">
                    <a16:rowId xmlns:a16="http://schemas.microsoft.com/office/drawing/2014/main" val="4286147124"/>
                  </a:ext>
                </a:extLst>
              </a:tr>
              <a:tr h="320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Data Analysis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Scanning of the sample surface (selection of scan</a:t>
                      </a:r>
                      <a:r>
                        <a:rPr lang="en-US" sz="1300" baseline="0" noProof="0" dirty="0"/>
                        <a:t> type</a:t>
                      </a:r>
                      <a:r>
                        <a:rPr lang="en-US" sz="1300" noProof="0" dirty="0"/>
                        <a:t>, scan mode and speed)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899825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noProof="0" dirty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Post-processing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Powder diffraction data consists of a record of photon intensity versus detector angle 2θ. The acquired</a:t>
                      </a:r>
                      <a:r>
                        <a:rPr lang="en-US" sz="1300" baseline="0" dirty="0"/>
                        <a:t> pattern is then compared with the material database in order to identify the </a:t>
                      </a:r>
                      <a:r>
                        <a:rPr lang="en-US" sz="1300" baseline="0" dirty="0" err="1"/>
                        <a:t>hkl</a:t>
                      </a:r>
                      <a:r>
                        <a:rPr lang="en-US" sz="1300" baseline="0" dirty="0"/>
                        <a:t> planes and phases corresponding to the diffraction peaks.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299895"/>
                  </a:ext>
                </a:extLst>
              </a:tr>
              <a:tr h="478302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Raw Data</a:t>
                      </a:r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Obtained diffraction</a:t>
                      </a:r>
                      <a:r>
                        <a:rPr lang="en-US" sz="1300" baseline="0" noProof="0" dirty="0"/>
                        <a:t> pattern provides the information of peak position, peak intensity, peak broadening of certain </a:t>
                      </a:r>
                      <a:r>
                        <a:rPr lang="en-US" sz="1300" baseline="0" noProof="0" dirty="0" err="1"/>
                        <a:t>hkl</a:t>
                      </a:r>
                      <a:r>
                        <a:rPr lang="en-US" sz="1300" baseline="0" noProof="0" dirty="0"/>
                        <a:t> planes. 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33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17085"/>
                  </a:ext>
                </a:extLst>
              </a:tr>
              <a:tr h="506962">
                <a:tc>
                  <a:txBody>
                    <a:bodyPr/>
                    <a:lstStyle/>
                    <a:p>
                      <a:r>
                        <a:rPr lang="en-US" sz="1500" noProof="0" dirty="0">
                          <a:latin typeface="+mj-lt"/>
                        </a:rPr>
                        <a:t>Property</a:t>
                      </a:r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noProof="0" dirty="0"/>
                        <a:t>Phase</a:t>
                      </a:r>
                      <a:r>
                        <a:rPr lang="en-US" sz="1300" baseline="0" noProof="0" dirty="0"/>
                        <a:t> composition, crystal structure, e</a:t>
                      </a:r>
                      <a:r>
                        <a:rPr lang="en-US" sz="1300" dirty="0" err="1"/>
                        <a:t>pitaxy</a:t>
                      </a:r>
                      <a:r>
                        <a:rPr lang="en-US" sz="1300" dirty="0"/>
                        <a:t>/texture/orientation, crystallite</a:t>
                      </a:r>
                      <a:r>
                        <a:rPr lang="en-US" sz="1300" baseline="0" dirty="0"/>
                        <a:t> size and residual stresses can be measured by XRD.</a:t>
                      </a:r>
                      <a:endParaRPr lang="en-US" sz="1300" noProof="0" dirty="0"/>
                    </a:p>
                  </a:txBody>
                  <a:tcPr marL="84406" marR="84406" marT="42203" marB="42203"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00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0649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-3196727" y="-133050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www.oyster-project.eu</a:t>
            </a:r>
            <a:r>
              <a:rPr lang="it-I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itolo 3"/>
          <p:cNvSpPr txBox="1">
            <a:spLocks/>
          </p:cNvSpPr>
          <p:nvPr/>
        </p:nvSpPr>
        <p:spPr>
          <a:xfrm>
            <a:off x="179512" y="93555"/>
            <a:ext cx="7891065" cy="654032"/>
          </a:xfrm>
          <a:prstGeom prst="rect">
            <a:avLst/>
          </a:prstGeom>
        </p:spPr>
        <p:txBody>
          <a:bodyPr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H2020 – OYSTER (www.oyster-project.eu)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753" y="758783"/>
            <a:ext cx="1783559" cy="587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ttangolo 2"/>
          <p:cNvSpPr/>
          <p:nvPr/>
        </p:nvSpPr>
        <p:spPr>
          <a:xfrm>
            <a:off x="2908468" y="787319"/>
            <a:ext cx="3654152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0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H2020 Oyster Project – G.A. 760827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692776"/>
            <a:ext cx="14823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8402"/>
            <a:ext cx="4849374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4F8D7-55C0-294B-9271-8083CBD48F64}" type="datetime1">
              <a:rPr lang="it-IT" smtClean="0"/>
              <a:t>11/04/19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Marco Sebastiani - Open Innovation Environment in H2020 OYSTER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smtClean="0"/>
              <a:pPr/>
              <a:t>3</a:t>
            </a:fld>
            <a:endParaRPr lang="it-IT" dirty="0"/>
          </a:p>
        </p:txBody>
      </p:sp>
      <p:pic>
        <p:nvPicPr>
          <p:cNvPr id="15" name="Image 20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6" b="19527"/>
          <a:stretch/>
        </p:blipFill>
        <p:spPr bwMode="auto">
          <a:xfrm>
            <a:off x="2915816" y="2204864"/>
            <a:ext cx="803454" cy="758180"/>
          </a:xfrm>
          <a:prstGeom prst="rect">
            <a:avLst/>
          </a:prstGeom>
          <a:noFill/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6889" y="2060848"/>
            <a:ext cx="4174645" cy="298250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682224"/>
            <a:ext cx="9144000" cy="98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620688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823"/>
            <a:ext cx="62865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1403648" y="146239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0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project has received funding from the European Union’s Horizon research and innovation programme under gran agreement No 760827.</a:t>
            </a:r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838200" y="1825625"/>
            <a:ext cx="7334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en-GB" sz="4400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THANK        U!</a:t>
            </a:r>
            <a:endParaRPr lang="en-GB" sz="4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GB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Contact details:</a:t>
            </a:r>
          </a:p>
          <a:p>
            <a:endParaRPr lang="en-GB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Seba@uniroma3.it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GB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GB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62" y="1884733"/>
            <a:ext cx="621125" cy="7822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261" y="1966237"/>
            <a:ext cx="493281" cy="45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18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3">
            <a:extLst>
              <a:ext uri="{FF2B5EF4-FFF2-40B4-BE49-F238E27FC236}">
                <a16:creationId xmlns:a16="http://schemas.microsoft.com/office/drawing/2014/main" id="{A5DB1B59-B8A3-4B52-A568-2CA7CC9ADBB5}"/>
              </a:ext>
            </a:extLst>
          </p:cNvPr>
          <p:cNvSpPr/>
          <p:nvPr/>
        </p:nvSpPr>
        <p:spPr>
          <a:xfrm>
            <a:off x="3347961" y="2808593"/>
            <a:ext cx="2429035" cy="1322886"/>
          </a:xfrm>
          <a:prstGeom prst="ellipse">
            <a:avLst/>
          </a:prstGeom>
          <a:solidFill>
            <a:srgbClr val="DFA40F">
              <a:alpha val="72000"/>
            </a:srgbClr>
          </a:solidFill>
          <a:ln w="41275">
            <a:solidFill>
              <a:srgbClr val="E6A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grpSp>
        <p:nvGrpSpPr>
          <p:cNvPr id="5" name="Gruppo 13">
            <a:extLst>
              <a:ext uri="{FF2B5EF4-FFF2-40B4-BE49-F238E27FC236}">
                <a16:creationId xmlns:a16="http://schemas.microsoft.com/office/drawing/2014/main" id="{BF85F64C-3D2D-4E4F-938E-8D288107A145}"/>
              </a:ext>
            </a:extLst>
          </p:cNvPr>
          <p:cNvGrpSpPr/>
          <p:nvPr/>
        </p:nvGrpSpPr>
        <p:grpSpPr>
          <a:xfrm>
            <a:off x="393346" y="4497475"/>
            <a:ext cx="3952375" cy="1041235"/>
            <a:chOff x="-1521795" y="3628833"/>
            <a:chExt cx="6037567" cy="1658284"/>
          </a:xfrm>
        </p:grpSpPr>
        <p:pic>
          <p:nvPicPr>
            <p:cNvPr id="6" name="Picture 11">
              <a:extLst>
                <a:ext uri="{FF2B5EF4-FFF2-40B4-BE49-F238E27FC236}">
                  <a16:creationId xmlns:a16="http://schemas.microsoft.com/office/drawing/2014/main" id="{8E79F4C6-7C8B-4D51-87FA-D3F5DEE651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21795" y="3647680"/>
              <a:ext cx="1977734" cy="163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2">
              <a:extLst>
                <a:ext uri="{FF2B5EF4-FFF2-40B4-BE49-F238E27FC236}">
                  <a16:creationId xmlns:a16="http://schemas.microsoft.com/office/drawing/2014/main" id="{2F610A73-5CE2-4808-87A4-63C5A0C351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51" y="3628833"/>
              <a:ext cx="1984240" cy="163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3">
              <a:extLst>
                <a:ext uri="{FF2B5EF4-FFF2-40B4-BE49-F238E27FC236}">
                  <a16:creationId xmlns:a16="http://schemas.microsoft.com/office/drawing/2014/main" id="{3F4755DE-3F93-4915-92C5-7C77C09DE4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510" y="3651807"/>
              <a:ext cx="2010262" cy="1606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16">
            <a:extLst>
              <a:ext uri="{FF2B5EF4-FFF2-40B4-BE49-F238E27FC236}">
                <a16:creationId xmlns:a16="http://schemas.microsoft.com/office/drawing/2014/main" id="{34AE5509-3708-4152-B3CF-D305BE2D3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372" y="3102744"/>
            <a:ext cx="1970163" cy="119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15">
            <a:extLst>
              <a:ext uri="{FF2B5EF4-FFF2-40B4-BE49-F238E27FC236}">
                <a16:creationId xmlns:a16="http://schemas.microsoft.com/office/drawing/2014/main" id="{F5401005-4D5C-4B2B-B329-C7146C9458D6}"/>
              </a:ext>
            </a:extLst>
          </p:cNvPr>
          <p:cNvSpPr/>
          <p:nvPr/>
        </p:nvSpPr>
        <p:spPr>
          <a:xfrm>
            <a:off x="319470" y="4239505"/>
            <a:ext cx="452573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0986" indent="-130986">
              <a:buFont typeface="Arial" panose="020B0604020202020204" pitchFamily="34" charset="0"/>
              <a:buChar char="•"/>
            </a:pPr>
            <a:r>
              <a:rPr lang="en-GB" sz="1350" b="1" dirty="0">
                <a:latin typeface="Corbel" panose="020B0503020204020204" pitchFamily="34" charset="0"/>
              </a:rPr>
              <a:t>Enhancing </a:t>
            </a:r>
            <a:r>
              <a:rPr lang="en-GB" sz="1350" dirty="0">
                <a:latin typeface="Corbel" panose="020B0503020204020204" pitchFamily="34" charset="0"/>
              </a:rPr>
              <a:t>of</a:t>
            </a:r>
            <a:r>
              <a:rPr lang="en-GB" sz="1350" b="1" dirty="0">
                <a:latin typeface="Corbel" panose="020B0503020204020204" pitchFamily="34" charset="0"/>
              </a:rPr>
              <a:t> the heat transfer </a:t>
            </a:r>
            <a:r>
              <a:rPr lang="en-GB" sz="1350" dirty="0">
                <a:latin typeface="Corbel" panose="020B0503020204020204" pitchFamily="34" charset="0"/>
              </a:rPr>
              <a:t>coefficient </a:t>
            </a:r>
          </a:p>
        </p:txBody>
      </p:sp>
      <p:grpSp>
        <p:nvGrpSpPr>
          <p:cNvPr id="11" name="Gruppo 26">
            <a:extLst>
              <a:ext uri="{FF2B5EF4-FFF2-40B4-BE49-F238E27FC236}">
                <a16:creationId xmlns:a16="http://schemas.microsoft.com/office/drawing/2014/main" id="{2553D3B5-50A3-488F-AB25-51E1F03EC5CC}"/>
              </a:ext>
            </a:extLst>
          </p:cNvPr>
          <p:cNvGrpSpPr/>
          <p:nvPr/>
        </p:nvGrpSpPr>
        <p:grpSpPr>
          <a:xfrm>
            <a:off x="4534500" y="1096286"/>
            <a:ext cx="4330110" cy="1694359"/>
            <a:chOff x="3967361" y="910461"/>
            <a:chExt cx="5772728" cy="2258851"/>
          </a:xfrm>
        </p:grpSpPr>
        <p:pic>
          <p:nvPicPr>
            <p:cNvPr id="12" name="Picture 18">
              <a:extLst>
                <a:ext uri="{FF2B5EF4-FFF2-40B4-BE49-F238E27FC236}">
                  <a16:creationId xmlns:a16="http://schemas.microsoft.com/office/drawing/2014/main" id="{9A2204DC-D86B-4EBF-A73B-ADEC44E5C1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2166" y="1682005"/>
              <a:ext cx="1546327" cy="1487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1">
              <a:extLst>
                <a:ext uri="{FF2B5EF4-FFF2-40B4-BE49-F238E27FC236}">
                  <a16:creationId xmlns:a16="http://schemas.microsoft.com/office/drawing/2014/main" id="{8E87C877-7E96-42B3-842F-88D8D5B783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1443" y="1292043"/>
              <a:ext cx="2395036" cy="176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ttangolo 16">
              <a:extLst>
                <a:ext uri="{FF2B5EF4-FFF2-40B4-BE49-F238E27FC236}">
                  <a16:creationId xmlns:a16="http://schemas.microsoft.com/office/drawing/2014/main" id="{91C6E344-10F2-49A9-9C5D-DD2414300D7A}"/>
                </a:ext>
              </a:extLst>
            </p:cNvPr>
            <p:cNvSpPr/>
            <p:nvPr/>
          </p:nvSpPr>
          <p:spPr>
            <a:xfrm>
              <a:off x="3967361" y="910461"/>
              <a:ext cx="5772728" cy="677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0986" indent="-130986" algn="r">
                <a:buFont typeface="Arial" panose="020B0604020202020204" pitchFamily="34" charset="0"/>
                <a:buChar char="•"/>
              </a:pPr>
              <a:r>
                <a:rPr lang="en-GB" sz="1350" dirty="0">
                  <a:latin typeface="Corbel" panose="020B0503020204020204" pitchFamily="34" charset="0"/>
                </a:rPr>
                <a:t>Improvements of </a:t>
              </a:r>
              <a:r>
                <a:rPr lang="en-GB" sz="1350" b="1" dirty="0">
                  <a:latin typeface="Corbel" panose="020B0503020204020204" pitchFamily="34" charset="0"/>
                </a:rPr>
                <a:t>glass performances </a:t>
              </a:r>
              <a:r>
                <a:rPr lang="en-GB" sz="1350" dirty="0">
                  <a:latin typeface="Corbel" panose="020B0503020204020204" pitchFamily="34" charset="0"/>
                </a:rPr>
                <a:t>for optronic devices</a:t>
              </a:r>
              <a:endParaRPr lang="en-GB" sz="1350" dirty="0"/>
            </a:p>
          </p:txBody>
        </p:sp>
      </p:grpSp>
      <p:sp>
        <p:nvSpPr>
          <p:cNvPr id="15" name="Rettangolo 21">
            <a:extLst>
              <a:ext uri="{FF2B5EF4-FFF2-40B4-BE49-F238E27FC236}">
                <a16:creationId xmlns:a16="http://schemas.microsoft.com/office/drawing/2014/main" id="{577D16FD-92A3-404F-83B0-BD100F79C57D}"/>
              </a:ext>
            </a:extLst>
          </p:cNvPr>
          <p:cNvSpPr/>
          <p:nvPr/>
        </p:nvSpPr>
        <p:spPr>
          <a:xfrm>
            <a:off x="6516470" y="2781153"/>
            <a:ext cx="263323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0986" indent="-130986">
              <a:buFont typeface="Arial" panose="020B0604020202020204" pitchFamily="34" charset="0"/>
              <a:buChar char="•"/>
            </a:pPr>
            <a:r>
              <a:rPr lang="en-GB" sz="1350" b="1" dirty="0">
                <a:latin typeface="Corbel" panose="020B0503020204020204" pitchFamily="34" charset="0"/>
              </a:rPr>
              <a:t>Anti-icing</a:t>
            </a:r>
            <a:r>
              <a:rPr lang="en-GB" sz="1350" dirty="0">
                <a:latin typeface="Corbel" panose="020B0503020204020204" pitchFamily="34" charset="0"/>
              </a:rPr>
              <a:t> performances </a:t>
            </a:r>
            <a:endParaRPr lang="en-GB" sz="1350" dirty="0"/>
          </a:p>
        </p:txBody>
      </p:sp>
      <p:sp>
        <p:nvSpPr>
          <p:cNvPr id="16" name="Rettangolo 22">
            <a:extLst>
              <a:ext uri="{FF2B5EF4-FFF2-40B4-BE49-F238E27FC236}">
                <a16:creationId xmlns:a16="http://schemas.microsoft.com/office/drawing/2014/main" id="{589D281A-FD6E-4A79-A215-1DFB46C1A404}"/>
              </a:ext>
            </a:extLst>
          </p:cNvPr>
          <p:cNvSpPr/>
          <p:nvPr/>
        </p:nvSpPr>
        <p:spPr>
          <a:xfrm>
            <a:off x="3592412" y="3091509"/>
            <a:ext cx="194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100" b="1" dirty="0">
                <a:latin typeface="Corbel" panose="020B0503020204020204" pitchFamily="34" charset="0"/>
              </a:rPr>
              <a:t>Applications of LFE surfaces </a:t>
            </a:r>
            <a:endParaRPr lang="en-GB" sz="2100" b="1" dirty="0"/>
          </a:p>
        </p:txBody>
      </p:sp>
      <p:grpSp>
        <p:nvGrpSpPr>
          <p:cNvPr id="17" name="Gruppo 25">
            <a:extLst>
              <a:ext uri="{FF2B5EF4-FFF2-40B4-BE49-F238E27FC236}">
                <a16:creationId xmlns:a16="http://schemas.microsoft.com/office/drawing/2014/main" id="{FEE07230-A545-4AEE-86BD-29C2557DF9C5}"/>
              </a:ext>
            </a:extLst>
          </p:cNvPr>
          <p:cNvGrpSpPr/>
          <p:nvPr/>
        </p:nvGrpSpPr>
        <p:grpSpPr>
          <a:xfrm>
            <a:off x="338743" y="1052736"/>
            <a:ext cx="3205633" cy="1642120"/>
            <a:chOff x="-795700" y="1290407"/>
            <a:chExt cx="5171082" cy="264894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C321F4E-5202-4AAC-9CEC-336415941A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25303" y="2166764"/>
              <a:ext cx="2972962" cy="1747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ttangolo 24">
              <a:extLst>
                <a:ext uri="{FF2B5EF4-FFF2-40B4-BE49-F238E27FC236}">
                  <a16:creationId xmlns:a16="http://schemas.microsoft.com/office/drawing/2014/main" id="{4BA973D4-BD6D-45AB-A2EB-F68B263E8B55}"/>
                </a:ext>
              </a:extLst>
            </p:cNvPr>
            <p:cNvSpPr/>
            <p:nvPr/>
          </p:nvSpPr>
          <p:spPr>
            <a:xfrm>
              <a:off x="-795700" y="1290407"/>
              <a:ext cx="3393854" cy="484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30986" indent="-130986">
                <a:buFont typeface="Arial" panose="020B0604020202020204" pitchFamily="34" charset="0"/>
                <a:buChar char="•"/>
              </a:pPr>
              <a:r>
                <a:rPr lang="en-GB" sz="1350" b="1" dirty="0">
                  <a:latin typeface="Corbel" panose="020B0503020204020204" pitchFamily="34" charset="0"/>
                </a:rPr>
                <a:t>Self-cleaning </a:t>
              </a:r>
              <a:r>
                <a:rPr lang="en-GB" sz="1350" dirty="0">
                  <a:latin typeface="Corbel" panose="020B0503020204020204" pitchFamily="34" charset="0"/>
                </a:rPr>
                <a:t>properties</a:t>
              </a:r>
              <a:endParaRPr lang="en-GB" sz="1350" b="1" dirty="0"/>
            </a:p>
          </p:txBody>
        </p:sp>
        <p:pic>
          <p:nvPicPr>
            <p:cNvPr id="20" name="Picture 22">
              <a:extLst>
                <a:ext uri="{FF2B5EF4-FFF2-40B4-BE49-F238E27FC236}">
                  <a16:creationId xmlns:a16="http://schemas.microsoft.com/office/drawing/2014/main" id="{40BE489A-35D9-4239-9B5E-763FB058C2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1988" y="1411897"/>
              <a:ext cx="1953394" cy="2527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Picture 23">
            <a:extLst>
              <a:ext uri="{FF2B5EF4-FFF2-40B4-BE49-F238E27FC236}">
                <a16:creationId xmlns:a16="http://schemas.microsoft.com/office/drawing/2014/main" id="{FCB40CF2-12AA-46CB-BDFE-674F9595D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891" y="4626717"/>
            <a:ext cx="3702809" cy="97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ttangolo 28">
            <a:extLst>
              <a:ext uri="{FF2B5EF4-FFF2-40B4-BE49-F238E27FC236}">
                <a16:creationId xmlns:a16="http://schemas.microsoft.com/office/drawing/2014/main" id="{9DE1177D-EAFB-48AC-B252-B7F9761BBA52}"/>
              </a:ext>
            </a:extLst>
          </p:cNvPr>
          <p:cNvSpPr/>
          <p:nvPr/>
        </p:nvSpPr>
        <p:spPr>
          <a:xfrm>
            <a:off x="5155645" y="4347204"/>
            <a:ext cx="305147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6941" indent="-136941">
              <a:buFont typeface="Arial" panose="020B0604020202020204" pitchFamily="34" charset="0"/>
              <a:buChar char="•"/>
            </a:pPr>
            <a:r>
              <a:rPr lang="en-GB" sz="1350" dirty="0">
                <a:latin typeface="Corbel" panose="020B0503020204020204" pitchFamily="34" charset="0"/>
              </a:rPr>
              <a:t>Improving the contact lens </a:t>
            </a:r>
            <a:r>
              <a:rPr lang="en-GB" sz="1350" b="1" dirty="0">
                <a:latin typeface="Corbel" panose="020B0503020204020204" pitchFamily="34" charset="0"/>
              </a:rPr>
              <a:t>resistance </a:t>
            </a:r>
            <a:endParaRPr lang="en-GB" sz="1350" b="1" dirty="0"/>
          </a:p>
        </p:txBody>
      </p:sp>
      <p:pic>
        <p:nvPicPr>
          <p:cNvPr id="23" name="Picture 24">
            <a:extLst>
              <a:ext uri="{FF2B5EF4-FFF2-40B4-BE49-F238E27FC236}">
                <a16:creationId xmlns:a16="http://schemas.microsoft.com/office/drawing/2014/main" id="{28B6E1A7-0E58-4D71-AFF8-3EED65C35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97" y="3095949"/>
            <a:ext cx="1769759" cy="102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ttangolo 29">
            <a:extLst>
              <a:ext uri="{FF2B5EF4-FFF2-40B4-BE49-F238E27FC236}">
                <a16:creationId xmlns:a16="http://schemas.microsoft.com/office/drawing/2014/main" id="{882851D6-14FD-4A27-A01F-1D5380E421B3}"/>
              </a:ext>
            </a:extLst>
          </p:cNvPr>
          <p:cNvSpPr/>
          <p:nvPr/>
        </p:nvSpPr>
        <p:spPr>
          <a:xfrm>
            <a:off x="338743" y="2784842"/>
            <a:ext cx="1993151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0986" indent="-130986">
              <a:buFont typeface="Arial" panose="020B0604020202020204" pitchFamily="34" charset="0"/>
              <a:buChar char="•"/>
            </a:pPr>
            <a:r>
              <a:rPr lang="en-GB" sz="1350" b="1" dirty="0">
                <a:latin typeface="Corbel" panose="020B0503020204020204" pitchFamily="34" charset="0"/>
              </a:rPr>
              <a:t>Friction reduction</a:t>
            </a:r>
            <a:endParaRPr lang="en-GB" sz="1350" b="1" dirty="0"/>
          </a:p>
        </p:txBody>
      </p:sp>
      <p:sp>
        <p:nvSpPr>
          <p:cNvPr id="25" name="Rettangolo 44">
            <a:extLst>
              <a:ext uri="{FF2B5EF4-FFF2-40B4-BE49-F238E27FC236}">
                <a16:creationId xmlns:a16="http://schemas.microsoft.com/office/drawing/2014/main" id="{2306D239-600D-43AC-B048-897B5BDF95D9}"/>
              </a:ext>
            </a:extLst>
          </p:cNvPr>
          <p:cNvSpPr/>
          <p:nvPr/>
        </p:nvSpPr>
        <p:spPr>
          <a:xfrm>
            <a:off x="412996" y="5603494"/>
            <a:ext cx="3429447" cy="2192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25" dirty="0">
                <a:latin typeface="Corbel" panose="020B0503020204020204" pitchFamily="34" charset="0"/>
              </a:rPr>
              <a:t>Zhang, P. et al. </a:t>
            </a:r>
            <a:r>
              <a:rPr lang="en-GB" sz="825" i="1" dirty="0">
                <a:latin typeface="Corbel" panose="020B0503020204020204" pitchFamily="34" charset="0"/>
              </a:rPr>
              <a:t>Energy</a:t>
            </a:r>
            <a:r>
              <a:rPr lang="en-GB" sz="825" dirty="0">
                <a:latin typeface="Corbel" panose="020B0503020204020204" pitchFamily="34" charset="0"/>
              </a:rPr>
              <a:t> 82 (2015): 1068-1087.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B077A51B-F4DF-4AC4-855A-9EA265389A83}"/>
              </a:ext>
            </a:extLst>
          </p:cNvPr>
          <p:cNvCxnSpPr/>
          <p:nvPr/>
        </p:nvCxnSpPr>
        <p:spPr>
          <a:xfrm flipH="1">
            <a:off x="2442645" y="3483322"/>
            <a:ext cx="779029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668E7AF-4256-4F96-8D15-92A052E91B0A}"/>
              </a:ext>
            </a:extLst>
          </p:cNvPr>
          <p:cNvCxnSpPr/>
          <p:nvPr/>
        </p:nvCxnSpPr>
        <p:spPr>
          <a:xfrm>
            <a:off x="5868313" y="3473200"/>
            <a:ext cx="702169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3369B8D-5C8F-437A-BD99-7D250E17B02E}"/>
              </a:ext>
            </a:extLst>
          </p:cNvPr>
          <p:cNvCxnSpPr>
            <a:cxnSpLocks/>
          </p:cNvCxnSpPr>
          <p:nvPr/>
        </p:nvCxnSpPr>
        <p:spPr>
          <a:xfrm>
            <a:off x="5760828" y="3887028"/>
            <a:ext cx="539589" cy="41902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93E7795-6A99-4FBF-9804-9E232241E45E}"/>
              </a:ext>
            </a:extLst>
          </p:cNvPr>
          <p:cNvCxnSpPr>
            <a:cxnSpLocks/>
          </p:cNvCxnSpPr>
          <p:nvPr/>
        </p:nvCxnSpPr>
        <p:spPr>
          <a:xfrm flipH="1">
            <a:off x="2761224" y="3887028"/>
            <a:ext cx="674302" cy="42259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8E4B651-00A7-4BF8-8191-D32813ECA30B}"/>
              </a:ext>
            </a:extLst>
          </p:cNvPr>
          <p:cNvCxnSpPr>
            <a:cxnSpLocks/>
          </p:cNvCxnSpPr>
          <p:nvPr/>
        </p:nvCxnSpPr>
        <p:spPr>
          <a:xfrm flipH="1" flipV="1">
            <a:off x="3643257" y="2051724"/>
            <a:ext cx="483349" cy="62713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AF11B99-5719-4D55-AAD5-637836700E2C}"/>
              </a:ext>
            </a:extLst>
          </p:cNvPr>
          <p:cNvCxnSpPr>
            <a:cxnSpLocks/>
          </p:cNvCxnSpPr>
          <p:nvPr/>
        </p:nvCxnSpPr>
        <p:spPr>
          <a:xfrm flipV="1">
            <a:off x="4927872" y="2051724"/>
            <a:ext cx="580552" cy="638634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35DD17-0523-4B79-A665-567850769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CB311-4FBC-4C6D-B2F3-CC682D2990DA}" type="slidenum">
              <a:rPr lang="en-GB" smtClean="0"/>
              <a:t>4</a:t>
            </a:fld>
            <a:endParaRPr lang="en-GB"/>
          </a:p>
        </p:txBody>
      </p:sp>
      <p:sp>
        <p:nvSpPr>
          <p:cNvPr id="32" name="Titolo 3"/>
          <p:cNvSpPr txBox="1">
            <a:spLocks/>
          </p:cNvSpPr>
          <p:nvPr/>
        </p:nvSpPr>
        <p:spPr>
          <a:xfrm>
            <a:off x="899592" y="82034"/>
            <a:ext cx="6701355" cy="654032"/>
          </a:xfrm>
          <a:prstGeom prst="rect">
            <a:avLst/>
          </a:prstGeom>
        </p:spPr>
        <p:txBody>
          <a:bodyPr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H2020 – OYSTER WIDER IMPACT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D88A-F908-CF43-B5D6-DDED1DE7C39B}" type="datetime1">
              <a:rPr lang="it-IT" smtClean="0"/>
              <a:t>11/04/19</a:t>
            </a:fld>
            <a:endParaRPr lang="en-GB"/>
          </a:p>
        </p:txBody>
      </p:sp>
      <p:sp>
        <p:nvSpPr>
          <p:cNvPr id="26" name="Segnaposto piè di pagina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Marco Sebastiani - Open Innovation Environment in H2020 OYSTER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86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620688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5949"/>
            <a:ext cx="1277977" cy="554136"/>
          </a:xfrm>
          <a:prstGeom prst="rect">
            <a:avLst/>
          </a:prstGeom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-209810" y="50002"/>
            <a:ext cx="9144000" cy="455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The Open Innovation Environment in Oyster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76" y="618336"/>
            <a:ext cx="8927271" cy="4164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06D74A1-5541-40AC-BF48-239A70A6AF10}"/>
              </a:ext>
            </a:extLst>
          </p:cNvPr>
          <p:cNvSpPr txBox="1"/>
          <p:nvPr/>
        </p:nvSpPr>
        <p:spPr>
          <a:xfrm>
            <a:off x="375426" y="5523571"/>
            <a:ext cx="8467491" cy="83099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/>
              <a:t>The platform is designed to be fully compatible with the one developed within the MARKETPLACE project.</a:t>
            </a:r>
          </a:p>
        </p:txBody>
      </p:sp>
    </p:spTree>
    <p:extLst>
      <p:ext uri="{BB962C8B-B14F-4D97-AF65-F5344CB8AC3E}">
        <p14:creationId xmlns:p14="http://schemas.microsoft.com/office/powerpoint/2010/main" val="1092745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9C5846-49F1-3A46-91FD-C86EA4D52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B79C-DF6B-C04C-BCEA-3823D01AB08E}" type="datetime1">
              <a:rPr lang="it-IT" noProof="0" smtClean="0"/>
              <a:t>11/04/19</a:t>
            </a:fld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9044AE3-7422-CA40-BE7E-82AE3F13A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it-IT" noProof="0" smtClean="0"/>
              <a:t>6</a:t>
            </a:fld>
            <a:endParaRPr lang="it-IT" noProof="0" dirty="0"/>
          </a:p>
        </p:txBody>
      </p:sp>
      <p:sp>
        <p:nvSpPr>
          <p:cNvPr id="7" name="Titolo 3">
            <a:extLst>
              <a:ext uri="{FF2B5EF4-FFF2-40B4-BE49-F238E27FC236}">
                <a16:creationId xmlns:a16="http://schemas.microsoft.com/office/drawing/2014/main" id="{A7A1C70B-DD7C-9543-A094-CE8A2D7F93EF}"/>
              </a:ext>
            </a:extLst>
          </p:cNvPr>
          <p:cNvSpPr txBox="1">
            <a:spLocks/>
          </p:cNvSpPr>
          <p:nvPr/>
        </p:nvSpPr>
        <p:spPr>
          <a:xfrm>
            <a:off x="179513" y="11052"/>
            <a:ext cx="8964488" cy="654032"/>
          </a:xfrm>
          <a:prstGeom prst="rect">
            <a:avLst/>
          </a:prstGeom>
        </p:spPr>
        <p:txBody>
          <a:bodyPr/>
          <a:lstStyle>
            <a:lvl1pPr algn="l" defTabSz="8440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23" kern="1200" spc="92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cap="small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it-IT" sz="2800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start from: </a:t>
            </a:r>
            <a:r>
              <a:rPr lang="it-IT" sz="2800" b="1" cap="small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HARMONIZATION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DD951A-73F7-B44E-A248-47A4D6743154}"/>
              </a:ext>
            </a:extLst>
          </p:cNvPr>
          <p:cNvSpPr txBox="1"/>
          <p:nvPr/>
        </p:nvSpPr>
        <p:spPr>
          <a:xfrm>
            <a:off x="107504" y="1196752"/>
            <a:ext cx="88204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GB" sz="2000" b="1" spc="92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for a strategy is to pursue the concept of an </a:t>
            </a:r>
            <a:r>
              <a:rPr lang="en-GB" sz="2000" b="1" spc="92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Open Characterization Platform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 </a:t>
            </a:r>
            <a:r>
              <a:rPr lang="en-GB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semantic footing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open standards.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basically one step removed from an actual common platform implementation, but provides the </a:t>
            </a:r>
            <a:r>
              <a:rPr lang="en-GB" sz="2000" b="1" spc="92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interoperability standards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this basis, </a:t>
            </a:r>
            <a:r>
              <a:rPr lang="en-GB" sz="2000" b="1" spc="92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different platform implementation can exist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but would be highly interoperable if the same standard is used (starting from 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CHADA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ontology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ttangolo arrotondato 1"/>
          <p:cNvSpPr/>
          <p:nvPr/>
        </p:nvSpPr>
        <p:spPr>
          <a:xfrm>
            <a:off x="1547664" y="4982404"/>
            <a:ext cx="6336704" cy="966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The </a:t>
            </a:r>
            <a:r>
              <a:rPr lang="it-IT" b="1" dirty="0" err="1">
                <a:solidFill>
                  <a:schemeClr val="tx1"/>
                </a:solidFill>
              </a:rPr>
              <a:t>main</a:t>
            </a:r>
            <a:r>
              <a:rPr lang="it-IT" b="1" dirty="0">
                <a:solidFill>
                  <a:schemeClr val="tx1"/>
                </a:solidFill>
              </a:rPr>
              <a:t> </a:t>
            </a:r>
            <a:r>
              <a:rPr lang="it-IT" b="1" dirty="0" err="1">
                <a:solidFill>
                  <a:schemeClr val="tx1"/>
                </a:solidFill>
              </a:rPr>
              <a:t>step</a:t>
            </a:r>
            <a:r>
              <a:rPr lang="it-IT" b="1" dirty="0">
                <a:solidFill>
                  <a:schemeClr val="tx1"/>
                </a:solidFill>
              </a:rPr>
              <a:t> to start </a:t>
            </a:r>
            <a:r>
              <a:rPr lang="it-IT" b="1" dirty="0" err="1">
                <a:solidFill>
                  <a:schemeClr val="tx1"/>
                </a:solidFill>
              </a:rPr>
              <a:t>this</a:t>
            </a:r>
            <a:r>
              <a:rPr lang="it-IT" b="1" dirty="0">
                <a:solidFill>
                  <a:schemeClr val="tx1"/>
                </a:solidFill>
              </a:rPr>
              <a:t> </a:t>
            </a:r>
            <a:r>
              <a:rPr lang="it-IT" b="1" dirty="0" err="1">
                <a:solidFill>
                  <a:schemeClr val="tx1"/>
                </a:solidFill>
              </a:rPr>
              <a:t>is</a:t>
            </a:r>
            <a:r>
              <a:rPr lang="it-IT" b="1" dirty="0">
                <a:solidFill>
                  <a:schemeClr val="tx1"/>
                </a:solidFill>
              </a:rPr>
              <a:t> the </a:t>
            </a:r>
            <a:r>
              <a:rPr lang="it-IT" b="1" dirty="0" err="1">
                <a:solidFill>
                  <a:schemeClr val="tx1"/>
                </a:solidFill>
              </a:rPr>
              <a:t>development</a:t>
            </a:r>
            <a:r>
              <a:rPr lang="it-IT" b="1" dirty="0">
                <a:solidFill>
                  <a:schemeClr val="tx1"/>
                </a:solidFill>
              </a:rPr>
              <a:t> and wide </a:t>
            </a:r>
            <a:r>
              <a:rPr lang="it-IT" b="1" dirty="0" err="1">
                <a:solidFill>
                  <a:schemeClr val="tx1"/>
                </a:solidFill>
              </a:rPr>
              <a:t>adoption</a:t>
            </a:r>
            <a:r>
              <a:rPr lang="it-IT" b="1" dirty="0">
                <a:solidFill>
                  <a:schemeClr val="tx1"/>
                </a:solidFill>
              </a:rPr>
              <a:t> of CHADA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</p:spTree>
    <p:extLst>
      <p:ext uri="{BB962C8B-B14F-4D97-AF65-F5344CB8AC3E}">
        <p14:creationId xmlns:p14="http://schemas.microsoft.com/office/powerpoint/2010/main" val="166701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EEECDA-F82E-CF41-B88D-3A6B64128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25346"/>
            <a:ext cx="7441523" cy="570381"/>
          </a:xfrm>
        </p:spPr>
        <p:txBody>
          <a:bodyPr/>
          <a:lstStyle/>
          <a:p>
            <a:r>
              <a:rPr lang="it-IT" sz="2800" cap="small" spc="92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it-IT" sz="2800" cap="small" spc="92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cap="small" spc="92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it-IT" sz="2800" cap="small" spc="92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 from: the MODA (EMMC)</a:t>
            </a:r>
          </a:p>
        </p:txBody>
      </p:sp>
      <p:sp>
        <p:nvSpPr>
          <p:cNvPr id="4" name="Oval 30">
            <a:extLst>
              <a:ext uri="{FF2B5EF4-FFF2-40B4-BE49-F238E27FC236}">
                <a16:creationId xmlns:a16="http://schemas.microsoft.com/office/drawing/2014/main" id="{318F4C38-D4B6-AB48-BBFE-C1A255C60000}"/>
              </a:ext>
            </a:extLst>
          </p:cNvPr>
          <p:cNvSpPr/>
          <p:nvPr/>
        </p:nvSpPr>
        <p:spPr>
          <a:xfrm>
            <a:off x="982678" y="2753196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dirty="0">
                <a:cs typeface="Arial" pitchFamily="34" charset="0"/>
              </a:rPr>
              <a:t> </a:t>
            </a:r>
          </a:p>
        </p:txBody>
      </p:sp>
      <p:sp>
        <p:nvSpPr>
          <p:cNvPr id="5" name="Oval 50">
            <a:extLst>
              <a:ext uri="{FF2B5EF4-FFF2-40B4-BE49-F238E27FC236}">
                <a16:creationId xmlns:a16="http://schemas.microsoft.com/office/drawing/2014/main" id="{F3FBF3FF-BB33-B344-AFE5-38057A4A25F4}"/>
              </a:ext>
            </a:extLst>
          </p:cNvPr>
          <p:cNvSpPr/>
          <p:nvPr/>
        </p:nvSpPr>
        <p:spPr>
          <a:xfrm>
            <a:off x="6578702" y="2733097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F312AAFB-A788-C240-A740-B2A34B9EE93C}"/>
              </a:ext>
            </a:extLst>
          </p:cNvPr>
          <p:cNvSpPr/>
          <p:nvPr/>
        </p:nvSpPr>
        <p:spPr>
          <a:xfrm>
            <a:off x="4738916" y="2751939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endParaRPr lang="en-GB" sz="923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DF6A1BF0-0593-4D48-82FF-7CC6541B3E69}"/>
              </a:ext>
            </a:extLst>
          </p:cNvPr>
          <p:cNvSpPr/>
          <p:nvPr/>
        </p:nvSpPr>
        <p:spPr>
          <a:xfrm>
            <a:off x="4738916" y="4163765"/>
            <a:ext cx="1395692" cy="731077"/>
          </a:xfrm>
          <a:prstGeom prst="ellipse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dirty="0">
              <a:solidFill>
                <a:srgbClr val="CCFF66"/>
              </a:solidFill>
              <a:cs typeface="Arial" pitchFamily="34" charset="0"/>
            </a:endParaRPr>
          </a:p>
        </p:txBody>
      </p:sp>
      <p:sp>
        <p:nvSpPr>
          <p:cNvPr id="8" name="Oval 15">
            <a:extLst>
              <a:ext uri="{FF2B5EF4-FFF2-40B4-BE49-F238E27FC236}">
                <a16:creationId xmlns:a16="http://schemas.microsoft.com/office/drawing/2014/main" id="{11F4AEB5-2331-6C41-A873-57564F80FD01}"/>
              </a:ext>
            </a:extLst>
          </p:cNvPr>
          <p:cNvSpPr/>
          <p:nvPr/>
        </p:nvSpPr>
        <p:spPr>
          <a:xfrm>
            <a:off x="2806810" y="4186118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91752313-D092-634D-ACB7-6F65C560BA0C}"/>
              </a:ext>
            </a:extLst>
          </p:cNvPr>
          <p:cNvSpPr/>
          <p:nvPr/>
        </p:nvSpPr>
        <p:spPr>
          <a:xfrm>
            <a:off x="2807497" y="2751939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10" name="TextBox 87">
            <a:extLst>
              <a:ext uri="{FF2B5EF4-FFF2-40B4-BE49-F238E27FC236}">
                <a16:creationId xmlns:a16="http://schemas.microsoft.com/office/drawing/2014/main" id="{81EC0EED-9F2F-DD47-8A63-35403D90A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7784" y="3022679"/>
            <a:ext cx="125512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923" b="1" dirty="0"/>
              <a:t>Model 1</a:t>
            </a:r>
          </a:p>
        </p:txBody>
      </p:sp>
      <p:sp>
        <p:nvSpPr>
          <p:cNvPr id="11" name="TextBox 51">
            <a:extLst>
              <a:ext uri="{FF2B5EF4-FFF2-40B4-BE49-F238E27FC236}">
                <a16:creationId xmlns:a16="http://schemas.microsoft.com/office/drawing/2014/main" id="{7904C435-E5E9-DE4F-B02E-D9DF583EC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4073" y="3003837"/>
            <a:ext cx="774571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raw output</a:t>
            </a:r>
          </a:p>
        </p:txBody>
      </p:sp>
      <p:sp>
        <p:nvSpPr>
          <p:cNvPr id="12" name="TextBox 87">
            <a:extLst>
              <a:ext uri="{FF2B5EF4-FFF2-40B4-BE49-F238E27FC236}">
                <a16:creationId xmlns:a16="http://schemas.microsoft.com/office/drawing/2014/main" id="{F5B4DB2A-4DBF-9046-85C1-00DE35498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6897" y="4415663"/>
            <a:ext cx="875519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 Model 2</a:t>
            </a:r>
          </a:p>
        </p:txBody>
      </p:sp>
      <p:sp>
        <p:nvSpPr>
          <p:cNvPr id="13" name="Oval 50">
            <a:extLst>
              <a:ext uri="{FF2B5EF4-FFF2-40B4-BE49-F238E27FC236}">
                <a16:creationId xmlns:a16="http://schemas.microsoft.com/office/drawing/2014/main" id="{1D2E63D4-6230-AB46-B63B-6E2C96FB7EBC}"/>
              </a:ext>
            </a:extLst>
          </p:cNvPr>
          <p:cNvSpPr/>
          <p:nvPr/>
        </p:nvSpPr>
        <p:spPr>
          <a:xfrm>
            <a:off x="6617365" y="4163765"/>
            <a:ext cx="1395692" cy="731077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US" sz="923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14" name="98 Conector angular">
            <a:extLst>
              <a:ext uri="{FF2B5EF4-FFF2-40B4-BE49-F238E27FC236}">
                <a16:creationId xmlns:a16="http://schemas.microsoft.com/office/drawing/2014/main" id="{8B54597F-5922-C44D-B576-363E53F5EF46}"/>
              </a:ext>
            </a:extLst>
          </p:cNvPr>
          <p:cNvCxnSpPr>
            <a:stCxn id="5" idx="6"/>
            <a:endCxn id="8" idx="0"/>
          </p:cNvCxnSpPr>
          <p:nvPr/>
        </p:nvCxnSpPr>
        <p:spPr>
          <a:xfrm flipH="1">
            <a:off x="3504656" y="309863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3">
            <a:extLst>
              <a:ext uri="{FF2B5EF4-FFF2-40B4-BE49-F238E27FC236}">
                <a16:creationId xmlns:a16="http://schemas.microsoft.com/office/drawing/2014/main" id="{E00EB1B5-A2E3-3A46-8A8F-B418F8BE1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0507" y="3003837"/>
            <a:ext cx="1087157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processed output</a:t>
            </a:r>
          </a:p>
        </p:txBody>
      </p:sp>
      <p:sp>
        <p:nvSpPr>
          <p:cNvPr id="16" name="TextBox 51">
            <a:extLst>
              <a:ext uri="{FF2B5EF4-FFF2-40B4-BE49-F238E27FC236}">
                <a16:creationId xmlns:a16="http://schemas.microsoft.com/office/drawing/2014/main" id="{2D5082B2-B829-A34E-9688-60C655B90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2966" y="4415663"/>
            <a:ext cx="774571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raw output</a:t>
            </a:r>
          </a:p>
        </p:txBody>
      </p:sp>
      <p:sp>
        <p:nvSpPr>
          <p:cNvPr id="17" name="TextBox 53">
            <a:extLst>
              <a:ext uri="{FF2B5EF4-FFF2-40B4-BE49-F238E27FC236}">
                <a16:creationId xmlns:a16="http://schemas.microsoft.com/office/drawing/2014/main" id="{7B00E172-A892-9A4D-A431-8669D461C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8268" y="4415663"/>
            <a:ext cx="1087157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processed output</a:t>
            </a:r>
          </a:p>
        </p:txBody>
      </p:sp>
      <p:sp>
        <p:nvSpPr>
          <p:cNvPr id="19" name="Oval 30">
            <a:extLst>
              <a:ext uri="{FF2B5EF4-FFF2-40B4-BE49-F238E27FC236}">
                <a16:creationId xmlns:a16="http://schemas.microsoft.com/office/drawing/2014/main" id="{FF01F3DB-5CDC-1141-8133-EAE183F104E6}"/>
              </a:ext>
            </a:extLst>
          </p:cNvPr>
          <p:cNvSpPr/>
          <p:nvPr/>
        </p:nvSpPr>
        <p:spPr>
          <a:xfrm>
            <a:off x="982678" y="4163765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dirty="0">
                <a:cs typeface="Arial" pitchFamily="34" charset="0"/>
              </a:rPr>
              <a:t> </a:t>
            </a:r>
          </a:p>
        </p:txBody>
      </p:sp>
      <p:sp>
        <p:nvSpPr>
          <p:cNvPr id="20" name="TextBox 36">
            <a:extLst>
              <a:ext uri="{FF2B5EF4-FFF2-40B4-BE49-F238E27FC236}">
                <a16:creationId xmlns:a16="http://schemas.microsoft.com/office/drawing/2014/main" id="{DB405F9A-55FF-C049-9CF9-098456872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845" y="3005095"/>
            <a:ext cx="968535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user case input</a:t>
            </a:r>
          </a:p>
        </p:txBody>
      </p:sp>
      <p:sp>
        <p:nvSpPr>
          <p:cNvPr id="21" name="Oval 15">
            <a:extLst>
              <a:ext uri="{FF2B5EF4-FFF2-40B4-BE49-F238E27FC236}">
                <a16:creationId xmlns:a16="http://schemas.microsoft.com/office/drawing/2014/main" id="{8F238E16-F845-0D45-ABA1-7A5AE54ED784}"/>
              </a:ext>
            </a:extLst>
          </p:cNvPr>
          <p:cNvSpPr/>
          <p:nvPr/>
        </p:nvSpPr>
        <p:spPr>
          <a:xfrm>
            <a:off x="2807497" y="5575370"/>
            <a:ext cx="1395692" cy="7310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endParaRPr lang="en-GB" sz="923" dirty="0">
              <a:solidFill>
                <a:srgbClr val="0F5494"/>
              </a:solidFill>
              <a:cs typeface="Arial" pitchFamily="34" charset="0"/>
            </a:endParaRPr>
          </a:p>
        </p:txBody>
      </p:sp>
      <p:sp>
        <p:nvSpPr>
          <p:cNvPr id="22" name="TextBox 87">
            <a:extLst>
              <a:ext uri="{FF2B5EF4-FFF2-40B4-BE49-F238E27FC236}">
                <a16:creationId xmlns:a16="http://schemas.microsoft.com/office/drawing/2014/main" id="{5C15CD9C-5DC7-EB4A-8172-9E8EEFD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22" y="5827268"/>
            <a:ext cx="1016243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923" b="1" dirty="0"/>
              <a:t>     Model 3</a:t>
            </a:r>
          </a:p>
        </p:txBody>
      </p:sp>
      <p:sp>
        <p:nvSpPr>
          <p:cNvPr id="23" name="TextBox 36">
            <a:extLst>
              <a:ext uri="{FF2B5EF4-FFF2-40B4-BE49-F238E27FC236}">
                <a16:creationId xmlns:a16="http://schemas.microsoft.com/office/drawing/2014/main" id="{28FA5E0C-1FFC-1A48-B09A-EC7749353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845" y="4415663"/>
            <a:ext cx="968535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user case input</a:t>
            </a:r>
          </a:p>
        </p:txBody>
      </p:sp>
      <p:sp>
        <p:nvSpPr>
          <p:cNvPr id="24" name="Oval 30">
            <a:extLst>
              <a:ext uri="{FF2B5EF4-FFF2-40B4-BE49-F238E27FC236}">
                <a16:creationId xmlns:a16="http://schemas.microsoft.com/office/drawing/2014/main" id="{30CD0D66-76EF-7845-A4D6-C7407A09BAC3}"/>
              </a:ext>
            </a:extLst>
          </p:cNvPr>
          <p:cNvSpPr/>
          <p:nvPr/>
        </p:nvSpPr>
        <p:spPr>
          <a:xfrm>
            <a:off x="982678" y="5575370"/>
            <a:ext cx="1395692" cy="73107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3231" rIns="0" bIns="33231"/>
          <a:lstStyle/>
          <a:p>
            <a:pPr>
              <a:defRPr/>
            </a:pPr>
            <a:r>
              <a:rPr lang="en-GB" sz="923" dirty="0">
                <a:cs typeface="Arial" pitchFamily="34" charset="0"/>
              </a:rPr>
              <a:t> </a:t>
            </a:r>
          </a:p>
        </p:txBody>
      </p:sp>
      <p:sp>
        <p:nvSpPr>
          <p:cNvPr id="25" name="TextBox 36">
            <a:extLst>
              <a:ext uri="{FF2B5EF4-FFF2-40B4-BE49-F238E27FC236}">
                <a16:creationId xmlns:a16="http://schemas.microsoft.com/office/drawing/2014/main" id="{E3A2DDD9-3FE5-C744-B307-1A36A1054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164" y="5827268"/>
            <a:ext cx="968535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923" dirty="0"/>
              <a:t>user case input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5321D7E7-2446-C340-9200-78839AB2D44B}"/>
              </a:ext>
            </a:extLst>
          </p:cNvPr>
          <p:cNvSpPr txBox="1"/>
          <p:nvPr/>
        </p:nvSpPr>
        <p:spPr>
          <a:xfrm>
            <a:off x="2955204" y="2093764"/>
            <a:ext cx="2963440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92" dirty="0" err="1"/>
              <a:t>Consecutive</a:t>
            </a:r>
            <a:r>
              <a:rPr lang="nl-BE" sz="1292" dirty="0"/>
              <a:t> workflow: </a:t>
            </a:r>
            <a:r>
              <a:rPr lang="nl-BE" sz="1292" dirty="0" err="1"/>
              <a:t>linked</a:t>
            </a:r>
            <a:r>
              <a:rPr lang="nl-BE" sz="1292" dirty="0"/>
              <a:t> </a:t>
            </a:r>
            <a:r>
              <a:rPr lang="nl-BE" sz="1292" dirty="0" err="1"/>
              <a:t>models</a:t>
            </a:r>
            <a:endParaRPr lang="en-GB" sz="1292" dirty="0"/>
          </a:p>
        </p:txBody>
      </p:sp>
      <p:cxnSp>
        <p:nvCxnSpPr>
          <p:cNvPr id="27" name="Straight Arrow Connector 33">
            <a:extLst>
              <a:ext uri="{FF2B5EF4-FFF2-40B4-BE49-F238E27FC236}">
                <a16:creationId xmlns:a16="http://schemas.microsoft.com/office/drawing/2014/main" id="{721D9ED1-CA74-6540-AE3E-511CB12D9788}"/>
              </a:ext>
            </a:extLst>
          </p:cNvPr>
          <p:cNvCxnSpPr/>
          <p:nvPr/>
        </p:nvCxnSpPr>
        <p:spPr>
          <a:xfrm flipV="1">
            <a:off x="2424726" y="3117477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40">
            <a:extLst>
              <a:ext uri="{FF2B5EF4-FFF2-40B4-BE49-F238E27FC236}">
                <a16:creationId xmlns:a16="http://schemas.microsoft.com/office/drawing/2014/main" id="{B87FD141-FA8C-AE4A-8030-40BFD959AAA9}"/>
              </a:ext>
            </a:extLst>
          </p:cNvPr>
          <p:cNvCxnSpPr/>
          <p:nvPr/>
        </p:nvCxnSpPr>
        <p:spPr>
          <a:xfrm flipV="1">
            <a:off x="2424726" y="452930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41">
            <a:extLst>
              <a:ext uri="{FF2B5EF4-FFF2-40B4-BE49-F238E27FC236}">
                <a16:creationId xmlns:a16="http://schemas.microsoft.com/office/drawing/2014/main" id="{E45D7AD0-824C-A541-A415-793DF3E74103}"/>
              </a:ext>
            </a:extLst>
          </p:cNvPr>
          <p:cNvCxnSpPr/>
          <p:nvPr/>
        </p:nvCxnSpPr>
        <p:spPr>
          <a:xfrm flipV="1">
            <a:off x="2396059" y="5940908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42">
            <a:extLst>
              <a:ext uri="{FF2B5EF4-FFF2-40B4-BE49-F238E27FC236}">
                <a16:creationId xmlns:a16="http://schemas.microsoft.com/office/drawing/2014/main" id="{75ADF828-D0E8-D84F-A9B9-B70A87497A98}"/>
              </a:ext>
            </a:extLst>
          </p:cNvPr>
          <p:cNvCxnSpPr/>
          <p:nvPr/>
        </p:nvCxnSpPr>
        <p:spPr>
          <a:xfrm flipV="1">
            <a:off x="4321645" y="3117477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43">
            <a:extLst>
              <a:ext uri="{FF2B5EF4-FFF2-40B4-BE49-F238E27FC236}">
                <a16:creationId xmlns:a16="http://schemas.microsoft.com/office/drawing/2014/main" id="{BCA76755-4ECE-6D40-ABAA-589DE291BC98}"/>
              </a:ext>
            </a:extLst>
          </p:cNvPr>
          <p:cNvCxnSpPr/>
          <p:nvPr/>
        </p:nvCxnSpPr>
        <p:spPr>
          <a:xfrm flipV="1">
            <a:off x="4321645" y="452930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44">
            <a:extLst>
              <a:ext uri="{FF2B5EF4-FFF2-40B4-BE49-F238E27FC236}">
                <a16:creationId xmlns:a16="http://schemas.microsoft.com/office/drawing/2014/main" id="{03AE12B4-C254-154F-B977-268DFE7E2EB0}"/>
              </a:ext>
            </a:extLst>
          </p:cNvPr>
          <p:cNvCxnSpPr/>
          <p:nvPr/>
        </p:nvCxnSpPr>
        <p:spPr>
          <a:xfrm flipV="1">
            <a:off x="6212573" y="3098635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45">
            <a:extLst>
              <a:ext uri="{FF2B5EF4-FFF2-40B4-BE49-F238E27FC236}">
                <a16:creationId xmlns:a16="http://schemas.microsoft.com/office/drawing/2014/main" id="{94675938-1C27-394A-9923-B452E2D40E0B}"/>
              </a:ext>
            </a:extLst>
          </p:cNvPr>
          <p:cNvCxnSpPr/>
          <p:nvPr/>
        </p:nvCxnSpPr>
        <p:spPr>
          <a:xfrm flipV="1">
            <a:off x="6244897" y="4511133"/>
            <a:ext cx="265846" cy="0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headEnd type="none" w="med" len="med"/>
            <a:tailEnd type="stealth" w="lg" len="lg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12">
            <a:extLst>
              <a:ext uri="{FF2B5EF4-FFF2-40B4-BE49-F238E27FC236}">
                <a16:creationId xmlns:a16="http://schemas.microsoft.com/office/drawing/2014/main" id="{AC3F293E-A2F6-B347-AF33-BBFBC8417A6F}"/>
              </a:ext>
            </a:extLst>
          </p:cNvPr>
          <p:cNvCxnSpPr>
            <a:stCxn id="5" idx="6"/>
            <a:endCxn id="8" idx="0"/>
          </p:cNvCxnSpPr>
          <p:nvPr/>
        </p:nvCxnSpPr>
        <p:spPr>
          <a:xfrm flipH="1">
            <a:off x="3504656" y="3098636"/>
            <a:ext cx="4469738" cy="1087482"/>
          </a:xfrm>
          <a:prstGeom prst="bentConnector4">
            <a:avLst>
              <a:gd name="adj1" fmla="val -4721"/>
              <a:gd name="adj2" fmla="val 66807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52">
            <a:extLst>
              <a:ext uri="{FF2B5EF4-FFF2-40B4-BE49-F238E27FC236}">
                <a16:creationId xmlns:a16="http://schemas.microsoft.com/office/drawing/2014/main" id="{E6E27889-B56A-0E4A-85E8-1C1A8F486D97}"/>
              </a:ext>
            </a:extLst>
          </p:cNvPr>
          <p:cNvCxnSpPr>
            <a:stCxn id="13" idx="6"/>
            <a:endCxn id="21" idx="0"/>
          </p:cNvCxnSpPr>
          <p:nvPr/>
        </p:nvCxnSpPr>
        <p:spPr>
          <a:xfrm flipH="1">
            <a:off x="3505344" y="4529303"/>
            <a:ext cx="4507714" cy="1046067"/>
          </a:xfrm>
          <a:prstGeom prst="bentConnector4">
            <a:avLst>
              <a:gd name="adj1" fmla="val -4681"/>
              <a:gd name="adj2" fmla="val 67472"/>
            </a:avLst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423B0-6592-E64C-993A-12E881279B2B}" type="datetime1">
              <a:rPr lang="it-IT" smtClean="0"/>
              <a:t>11/04/19</a:t>
            </a:fld>
            <a:endParaRPr lang="en-GB"/>
          </a:p>
        </p:txBody>
      </p:sp>
      <p:sp>
        <p:nvSpPr>
          <p:cNvPr id="36" name="Segnaposto piè di pagina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37" name="Segnaposto numero diapositiva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824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911" y="49741"/>
            <a:ext cx="7307868" cy="105507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cap="small" spc="92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representation of a general </a:t>
            </a:r>
            <a:r>
              <a:rPr lang="en-US" sz="2800" cap="small" spc="92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Characterisation</a:t>
            </a:r>
            <a:r>
              <a:rPr lang="en-US" sz="2800" cap="small" spc="92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Experiment</a:t>
            </a:r>
          </a:p>
        </p:txBody>
      </p:sp>
      <p:sp>
        <p:nvSpPr>
          <p:cNvPr id="74" name="Rettangolo arrotondato 73"/>
          <p:cNvSpPr/>
          <p:nvPr/>
        </p:nvSpPr>
        <p:spPr>
          <a:xfrm>
            <a:off x="2192396" y="2951491"/>
            <a:ext cx="3618281" cy="2497621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Medium (environment)</a:t>
            </a:r>
          </a:p>
        </p:txBody>
      </p:sp>
      <p:sp>
        <p:nvSpPr>
          <p:cNvPr id="75" name="Disco magnetico 74"/>
          <p:cNvSpPr/>
          <p:nvPr/>
        </p:nvSpPr>
        <p:spPr>
          <a:xfrm>
            <a:off x="2533221" y="4125139"/>
            <a:ext cx="1728000" cy="906087"/>
          </a:xfrm>
          <a:prstGeom prst="flowChartMagneticDisk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Specimen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6" name="Ovale 75"/>
          <p:cNvSpPr/>
          <p:nvPr/>
        </p:nvSpPr>
        <p:spPr>
          <a:xfrm>
            <a:off x="2533221" y="4124619"/>
            <a:ext cx="1728000" cy="3077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77" name="Connettore 2 76"/>
          <p:cNvCxnSpPr/>
          <p:nvPr/>
        </p:nvCxnSpPr>
        <p:spPr>
          <a:xfrm flipV="1">
            <a:off x="1932022" y="4506012"/>
            <a:ext cx="1256410" cy="141873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78" name="Freccia in giù 77"/>
          <p:cNvSpPr/>
          <p:nvPr/>
        </p:nvSpPr>
        <p:spPr>
          <a:xfrm>
            <a:off x="3304585" y="2860804"/>
            <a:ext cx="205274" cy="1404000"/>
          </a:xfrm>
          <a:prstGeom prst="downArrow">
            <a:avLst/>
          </a:prstGeom>
          <a:noFill/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9" name="Freccia in giù 78"/>
          <p:cNvSpPr/>
          <p:nvPr/>
        </p:nvSpPr>
        <p:spPr>
          <a:xfrm rot="13747518">
            <a:off x="3906666" y="3182064"/>
            <a:ext cx="205274" cy="1278294"/>
          </a:xfrm>
          <a:prstGeom prst="downArrow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0" name="Rettangolo arrotondato 79"/>
          <p:cNvSpPr/>
          <p:nvPr/>
        </p:nvSpPr>
        <p:spPr>
          <a:xfrm>
            <a:off x="4507003" y="3172637"/>
            <a:ext cx="1056023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Detector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" name="Rettangolo arrotondato 80"/>
          <p:cNvSpPr/>
          <p:nvPr/>
        </p:nvSpPr>
        <p:spPr>
          <a:xfrm>
            <a:off x="2188382" y="2323877"/>
            <a:ext cx="1240499" cy="484411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Sample Pre-processing</a:t>
            </a:r>
          </a:p>
        </p:txBody>
      </p:sp>
      <p:sp>
        <p:nvSpPr>
          <p:cNvPr id="82" name="Rettangolo arrotondato 81"/>
          <p:cNvSpPr/>
          <p:nvPr/>
        </p:nvSpPr>
        <p:spPr>
          <a:xfrm>
            <a:off x="5939918" y="3172637"/>
            <a:ext cx="1128059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Raw Data</a:t>
            </a:r>
          </a:p>
        </p:txBody>
      </p:sp>
      <p:cxnSp>
        <p:nvCxnSpPr>
          <p:cNvPr id="83" name="Connettore 2 82"/>
          <p:cNvCxnSpPr>
            <a:stCxn id="80" idx="3"/>
            <a:endCxn id="82" idx="1"/>
          </p:cNvCxnSpPr>
          <p:nvPr/>
        </p:nvCxnSpPr>
        <p:spPr>
          <a:xfrm>
            <a:off x="5563026" y="3371219"/>
            <a:ext cx="376892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84" name="Connettore 2 83"/>
          <p:cNvCxnSpPr/>
          <p:nvPr/>
        </p:nvCxnSpPr>
        <p:spPr>
          <a:xfrm>
            <a:off x="3218050" y="2072709"/>
            <a:ext cx="0" cy="21600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85" name="Rettangolo arrotondato 84"/>
          <p:cNvSpPr/>
          <p:nvPr/>
        </p:nvSpPr>
        <p:spPr>
          <a:xfrm>
            <a:off x="5170447" y="2238030"/>
            <a:ext cx="1300630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Calibration</a:t>
            </a:r>
          </a:p>
        </p:txBody>
      </p:sp>
      <p:sp>
        <p:nvSpPr>
          <p:cNvPr id="86" name="Rettangolo arrotondato 85"/>
          <p:cNvSpPr/>
          <p:nvPr/>
        </p:nvSpPr>
        <p:spPr>
          <a:xfrm>
            <a:off x="5939918" y="4088970"/>
            <a:ext cx="1128059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Property</a:t>
            </a:r>
          </a:p>
        </p:txBody>
      </p:sp>
      <p:cxnSp>
        <p:nvCxnSpPr>
          <p:cNvPr id="87" name="Connettore 2 86"/>
          <p:cNvCxnSpPr/>
          <p:nvPr/>
        </p:nvCxnSpPr>
        <p:spPr>
          <a:xfrm flipH="1">
            <a:off x="6503947" y="3616738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88" name="Connettore 2 87"/>
          <p:cNvCxnSpPr/>
          <p:nvPr/>
        </p:nvCxnSpPr>
        <p:spPr>
          <a:xfrm flipH="1">
            <a:off x="6599904" y="3792467"/>
            <a:ext cx="592551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89" name="Rettangolo arrotondato 88"/>
          <p:cNvSpPr/>
          <p:nvPr/>
        </p:nvSpPr>
        <p:spPr>
          <a:xfrm>
            <a:off x="7288411" y="3593884"/>
            <a:ext cx="1056023" cy="479279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Data Analysis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" name="Rettangolo arrotondato 89"/>
          <p:cNvSpPr/>
          <p:nvPr/>
        </p:nvSpPr>
        <p:spPr>
          <a:xfrm>
            <a:off x="5939917" y="4984320"/>
            <a:ext cx="1348494" cy="61661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Elaborated data</a:t>
            </a:r>
          </a:p>
        </p:txBody>
      </p:sp>
      <p:cxnSp>
        <p:nvCxnSpPr>
          <p:cNvPr id="91" name="Connettore 2 90"/>
          <p:cNvCxnSpPr/>
          <p:nvPr/>
        </p:nvCxnSpPr>
        <p:spPr>
          <a:xfrm flipH="1">
            <a:off x="6503946" y="4496477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92" name="Connettore 2 91"/>
          <p:cNvCxnSpPr/>
          <p:nvPr/>
        </p:nvCxnSpPr>
        <p:spPr>
          <a:xfrm flipH="1">
            <a:off x="6599904" y="4703073"/>
            <a:ext cx="592551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93" name="Rettangolo arrotondato 92"/>
          <p:cNvSpPr/>
          <p:nvPr/>
        </p:nvSpPr>
        <p:spPr>
          <a:xfrm>
            <a:off x="7288411" y="4486133"/>
            <a:ext cx="1056023" cy="447525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Post-</a:t>
            </a:r>
            <a:b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processing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4" name="Rettangolo arrotondato 93"/>
          <p:cNvSpPr/>
          <p:nvPr/>
        </p:nvSpPr>
        <p:spPr>
          <a:xfrm>
            <a:off x="2915582" y="1412776"/>
            <a:ext cx="1233815" cy="587962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User (operator)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5" name="CasellaDiTesto 94"/>
          <p:cNvSpPr txBox="1"/>
          <p:nvPr/>
        </p:nvSpPr>
        <p:spPr>
          <a:xfrm>
            <a:off x="251520" y="4295927"/>
            <a:ext cx="1632524" cy="738664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es-ES"/>
            </a:defPPr>
            <a:lvl1pPr algn="ctr">
              <a:defRPr sz="140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Sample/Probe Physics of interaction</a:t>
            </a:r>
          </a:p>
        </p:txBody>
      </p:sp>
      <p:cxnSp>
        <p:nvCxnSpPr>
          <p:cNvPr id="96" name="Connettore 2 95"/>
          <p:cNvCxnSpPr/>
          <p:nvPr/>
        </p:nvCxnSpPr>
        <p:spPr>
          <a:xfrm flipH="1">
            <a:off x="5820762" y="2735455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97" name="Ovale 96"/>
          <p:cNvSpPr/>
          <p:nvPr/>
        </p:nvSpPr>
        <p:spPr>
          <a:xfrm>
            <a:off x="3198517" y="4291832"/>
            <a:ext cx="360000" cy="360000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extrusionH="360000">
            <a:bevelT w="180000" h="180000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8" name="Rettangolo arrotondato 97"/>
          <p:cNvSpPr/>
          <p:nvPr/>
        </p:nvSpPr>
        <p:spPr>
          <a:xfrm>
            <a:off x="3454161" y="2336295"/>
            <a:ext cx="1182493" cy="484411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Equipment setup</a:t>
            </a:r>
          </a:p>
        </p:txBody>
      </p:sp>
      <p:cxnSp>
        <p:nvCxnSpPr>
          <p:cNvPr id="99" name="Connettore 2 98"/>
          <p:cNvCxnSpPr/>
          <p:nvPr/>
        </p:nvCxnSpPr>
        <p:spPr>
          <a:xfrm>
            <a:off x="3748526" y="2084434"/>
            <a:ext cx="0" cy="21600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100" name="Rettangolo arrotondato 99"/>
          <p:cNvSpPr/>
          <p:nvPr/>
        </p:nvSpPr>
        <p:spPr>
          <a:xfrm>
            <a:off x="2572883" y="3309569"/>
            <a:ext cx="679039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Probe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1" name="Rettangolo arrotondato 100"/>
          <p:cNvSpPr/>
          <p:nvPr/>
        </p:nvSpPr>
        <p:spPr>
          <a:xfrm>
            <a:off x="4192560" y="3767889"/>
            <a:ext cx="734220" cy="397164"/>
          </a:xfrm>
          <a:prstGeom prst="round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Signal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A665D-1A3C-9B4A-8888-7013E4D98A6A}" type="datetime1">
              <a:rPr lang="it-IT" smtClean="0"/>
              <a:t>11/04/19</a:t>
            </a:fld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72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>
            <a:extLst>
              <a:ext uri="{FF2B5EF4-FFF2-40B4-BE49-F238E27FC236}">
                <a16:creationId xmlns:a16="http://schemas.microsoft.com/office/drawing/2014/main" id="{2525A5C7-44D8-0F45-B213-76FB0672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357699"/>
            <a:ext cx="7272808" cy="105507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cap="small" spc="92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representation of a general Characterisation exp. with keywords (and colors)</a:t>
            </a:r>
          </a:p>
        </p:txBody>
      </p:sp>
      <p:sp>
        <p:nvSpPr>
          <p:cNvPr id="74" name="Rettangolo arrotondato 73"/>
          <p:cNvSpPr/>
          <p:nvPr/>
        </p:nvSpPr>
        <p:spPr>
          <a:xfrm>
            <a:off x="2192396" y="3530217"/>
            <a:ext cx="3618281" cy="2497621"/>
          </a:xfrm>
          <a:prstGeom prst="roundRect">
            <a:avLst/>
          </a:prstGeom>
          <a:solidFill>
            <a:srgbClr val="FF7C8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Medium (environment)</a:t>
            </a:r>
          </a:p>
        </p:txBody>
      </p:sp>
      <p:sp>
        <p:nvSpPr>
          <p:cNvPr id="75" name="Disco magnetico 74"/>
          <p:cNvSpPr/>
          <p:nvPr/>
        </p:nvSpPr>
        <p:spPr>
          <a:xfrm>
            <a:off x="2533221" y="4703865"/>
            <a:ext cx="1728000" cy="906087"/>
          </a:xfrm>
          <a:prstGeom prst="flowChartMagneticDisk">
            <a:avLst/>
          </a:prstGeom>
          <a:solidFill>
            <a:srgbClr val="FF7C8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Specimen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6" name="Ovale 75"/>
          <p:cNvSpPr/>
          <p:nvPr/>
        </p:nvSpPr>
        <p:spPr>
          <a:xfrm>
            <a:off x="2533221" y="4703345"/>
            <a:ext cx="1728000" cy="3077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77" name="Connettore 2 76"/>
          <p:cNvCxnSpPr/>
          <p:nvPr/>
        </p:nvCxnSpPr>
        <p:spPr>
          <a:xfrm flipV="1">
            <a:off x="1932022" y="5084738"/>
            <a:ext cx="1256410" cy="141873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78" name="Freccia in giù 77"/>
          <p:cNvSpPr/>
          <p:nvPr/>
        </p:nvSpPr>
        <p:spPr>
          <a:xfrm>
            <a:off x="3304585" y="3439530"/>
            <a:ext cx="205274" cy="1404000"/>
          </a:xfrm>
          <a:prstGeom prst="downArrow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9" name="Freccia in giù 78"/>
          <p:cNvSpPr/>
          <p:nvPr/>
        </p:nvSpPr>
        <p:spPr>
          <a:xfrm rot="13747518">
            <a:off x="3906666" y="3760790"/>
            <a:ext cx="205274" cy="1278294"/>
          </a:xfrm>
          <a:prstGeom prst="downArrow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0" name="Rettangolo arrotondato 79"/>
          <p:cNvSpPr/>
          <p:nvPr/>
        </p:nvSpPr>
        <p:spPr>
          <a:xfrm>
            <a:off x="4507003" y="3751363"/>
            <a:ext cx="1056023" cy="39716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Detector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" name="Rettangolo arrotondato 80"/>
          <p:cNvSpPr/>
          <p:nvPr/>
        </p:nvSpPr>
        <p:spPr>
          <a:xfrm>
            <a:off x="2188382" y="2902603"/>
            <a:ext cx="1240499" cy="484411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Sample Pre-processing</a:t>
            </a:r>
          </a:p>
        </p:txBody>
      </p:sp>
      <p:sp>
        <p:nvSpPr>
          <p:cNvPr id="82" name="Rettangolo arrotondato 81"/>
          <p:cNvSpPr/>
          <p:nvPr/>
        </p:nvSpPr>
        <p:spPr>
          <a:xfrm>
            <a:off x="5939918" y="3751363"/>
            <a:ext cx="1128059" cy="397164"/>
          </a:xfrm>
          <a:prstGeom prst="roundRect">
            <a:avLst/>
          </a:prstGeom>
          <a:solidFill>
            <a:srgbClr val="339933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Raw Data</a:t>
            </a:r>
          </a:p>
        </p:txBody>
      </p:sp>
      <p:cxnSp>
        <p:nvCxnSpPr>
          <p:cNvPr id="83" name="Connettore 2 82"/>
          <p:cNvCxnSpPr>
            <a:stCxn id="80" idx="3"/>
            <a:endCxn id="82" idx="1"/>
          </p:cNvCxnSpPr>
          <p:nvPr/>
        </p:nvCxnSpPr>
        <p:spPr>
          <a:xfrm>
            <a:off x="5563026" y="3949945"/>
            <a:ext cx="376892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84" name="Connettore 2 83"/>
          <p:cNvCxnSpPr/>
          <p:nvPr/>
        </p:nvCxnSpPr>
        <p:spPr>
          <a:xfrm>
            <a:off x="3218050" y="2651435"/>
            <a:ext cx="0" cy="21600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85" name="Rettangolo arrotondato 84"/>
          <p:cNvSpPr/>
          <p:nvPr/>
        </p:nvSpPr>
        <p:spPr>
          <a:xfrm>
            <a:off x="5170447" y="2816756"/>
            <a:ext cx="1300630" cy="39716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Calibration</a:t>
            </a:r>
          </a:p>
        </p:txBody>
      </p:sp>
      <p:sp>
        <p:nvSpPr>
          <p:cNvPr id="86" name="Rettangolo arrotondato 85"/>
          <p:cNvSpPr/>
          <p:nvPr/>
        </p:nvSpPr>
        <p:spPr>
          <a:xfrm>
            <a:off x="5939918" y="4667696"/>
            <a:ext cx="1128059" cy="397164"/>
          </a:xfrm>
          <a:prstGeom prst="roundRect">
            <a:avLst/>
          </a:prstGeom>
          <a:solidFill>
            <a:srgbClr val="CCFF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Property</a:t>
            </a:r>
          </a:p>
        </p:txBody>
      </p:sp>
      <p:cxnSp>
        <p:nvCxnSpPr>
          <p:cNvPr id="87" name="Connettore 2 86"/>
          <p:cNvCxnSpPr/>
          <p:nvPr/>
        </p:nvCxnSpPr>
        <p:spPr>
          <a:xfrm flipH="1">
            <a:off x="6503947" y="4195464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88" name="Connettore 2 87"/>
          <p:cNvCxnSpPr/>
          <p:nvPr/>
        </p:nvCxnSpPr>
        <p:spPr>
          <a:xfrm flipH="1">
            <a:off x="6599904" y="4371193"/>
            <a:ext cx="592551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89" name="Rettangolo arrotondato 88"/>
          <p:cNvSpPr/>
          <p:nvPr/>
        </p:nvSpPr>
        <p:spPr>
          <a:xfrm>
            <a:off x="7288411" y="4172610"/>
            <a:ext cx="1056023" cy="479279"/>
          </a:xfrm>
          <a:prstGeom prst="roundRect">
            <a:avLst/>
          </a:prstGeom>
          <a:solidFill>
            <a:srgbClr val="CCFF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Data Analysis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" name="Rettangolo arrotondato 89"/>
          <p:cNvSpPr/>
          <p:nvPr/>
        </p:nvSpPr>
        <p:spPr>
          <a:xfrm>
            <a:off x="5939917" y="5563046"/>
            <a:ext cx="1348494" cy="616614"/>
          </a:xfrm>
          <a:prstGeom prst="roundRect">
            <a:avLst/>
          </a:prstGeom>
          <a:solidFill>
            <a:srgbClr val="CCFF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Elaborated data</a:t>
            </a:r>
          </a:p>
        </p:txBody>
      </p:sp>
      <p:cxnSp>
        <p:nvCxnSpPr>
          <p:cNvPr id="91" name="Connettore 2 90"/>
          <p:cNvCxnSpPr/>
          <p:nvPr/>
        </p:nvCxnSpPr>
        <p:spPr>
          <a:xfrm flipH="1">
            <a:off x="6503946" y="5075203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92" name="Connettore 2 91"/>
          <p:cNvCxnSpPr/>
          <p:nvPr/>
        </p:nvCxnSpPr>
        <p:spPr>
          <a:xfrm flipH="1">
            <a:off x="6599904" y="5281799"/>
            <a:ext cx="592551" cy="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93" name="Rettangolo arrotondato 92"/>
          <p:cNvSpPr/>
          <p:nvPr/>
        </p:nvSpPr>
        <p:spPr>
          <a:xfrm>
            <a:off x="7288411" y="5064859"/>
            <a:ext cx="1056023" cy="447525"/>
          </a:xfrm>
          <a:prstGeom prst="roundRect">
            <a:avLst/>
          </a:prstGeom>
          <a:solidFill>
            <a:srgbClr val="CCFF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Post-</a:t>
            </a:r>
            <a:b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processing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4" name="Rettangolo arrotondato 93"/>
          <p:cNvSpPr/>
          <p:nvPr/>
        </p:nvSpPr>
        <p:spPr>
          <a:xfrm>
            <a:off x="2915582" y="1991502"/>
            <a:ext cx="1233815" cy="587962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User (operator)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5" name="CasellaDiTesto 94"/>
          <p:cNvSpPr txBox="1"/>
          <p:nvPr/>
        </p:nvSpPr>
        <p:spPr>
          <a:xfrm>
            <a:off x="251520" y="4874653"/>
            <a:ext cx="1632524" cy="738664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es-ES"/>
            </a:defPPr>
            <a:lvl1pPr algn="ctr">
              <a:defRPr sz="140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Sample/Probe Physics of interaction</a:t>
            </a:r>
          </a:p>
        </p:txBody>
      </p:sp>
      <p:cxnSp>
        <p:nvCxnSpPr>
          <p:cNvPr id="96" name="Connettore 2 95"/>
          <p:cNvCxnSpPr/>
          <p:nvPr/>
        </p:nvCxnSpPr>
        <p:spPr>
          <a:xfrm flipH="1">
            <a:off x="5820762" y="3314181"/>
            <a:ext cx="0" cy="437182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97" name="Ovale 96"/>
          <p:cNvSpPr/>
          <p:nvPr/>
        </p:nvSpPr>
        <p:spPr>
          <a:xfrm>
            <a:off x="3198517" y="4870558"/>
            <a:ext cx="360000" cy="360000"/>
          </a:xfrm>
          <a:prstGeom prst="ellipse">
            <a:avLst/>
          </a:prstGeom>
          <a:solidFill>
            <a:srgbClr val="4F81BD">
              <a:lumMod val="40000"/>
              <a:lumOff val="60000"/>
              <a:alpha val="7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extrusionH="360000">
            <a:bevelT w="180000" h="180000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8" name="Rettangolo arrotondato 97"/>
          <p:cNvSpPr/>
          <p:nvPr/>
        </p:nvSpPr>
        <p:spPr>
          <a:xfrm>
            <a:off x="3454161" y="2915021"/>
            <a:ext cx="1182493" cy="484411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Equipment setup</a:t>
            </a:r>
          </a:p>
        </p:txBody>
      </p:sp>
      <p:cxnSp>
        <p:nvCxnSpPr>
          <p:cNvPr id="99" name="Connettore 2 98"/>
          <p:cNvCxnSpPr/>
          <p:nvPr/>
        </p:nvCxnSpPr>
        <p:spPr>
          <a:xfrm>
            <a:off x="3748526" y="2663160"/>
            <a:ext cx="0" cy="216000"/>
          </a:xfrm>
          <a:prstGeom prst="straightConnector1">
            <a:avLst/>
          </a:prstGeom>
          <a:noFill/>
          <a:ln w="349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100" name="Rettangolo arrotondato 99"/>
          <p:cNvSpPr/>
          <p:nvPr/>
        </p:nvSpPr>
        <p:spPr>
          <a:xfrm>
            <a:off x="2572883" y="3888295"/>
            <a:ext cx="679039" cy="39716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Probe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1" name="Rettangolo arrotondato 100"/>
          <p:cNvSpPr/>
          <p:nvPr/>
        </p:nvSpPr>
        <p:spPr>
          <a:xfrm>
            <a:off x="4192560" y="4346615"/>
            <a:ext cx="734220" cy="39716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5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Signal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" name="Oval 30"/>
          <p:cNvSpPr/>
          <p:nvPr/>
        </p:nvSpPr>
        <p:spPr>
          <a:xfrm>
            <a:off x="7372644" y="1394220"/>
            <a:ext cx="1512000" cy="396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/>
        </p:spPr>
        <p:txBody>
          <a:bodyPr lIns="0" tIns="36000" rIns="0" bIns="36000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Sample</a:t>
            </a:r>
          </a:p>
        </p:txBody>
      </p:sp>
      <p:sp>
        <p:nvSpPr>
          <p:cNvPr id="103" name="Oval 47"/>
          <p:cNvSpPr/>
          <p:nvPr/>
        </p:nvSpPr>
        <p:spPr>
          <a:xfrm>
            <a:off x="7372644" y="2420888"/>
            <a:ext cx="1512000" cy="396000"/>
          </a:xfrm>
          <a:prstGeom prst="ellipse">
            <a:avLst/>
          </a:prstGeom>
          <a:solidFill>
            <a:srgbClr val="339933"/>
          </a:solidFill>
          <a:ln w="25400" cap="flat" cmpd="sng" algn="ctr">
            <a:noFill/>
            <a:prstDash val="solid"/>
          </a:ln>
          <a:effectLst/>
        </p:spPr>
        <p:txBody>
          <a:bodyPr lIns="0" tIns="36000" rIns="0" bIns="36000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Raw Data</a:t>
            </a:r>
          </a:p>
        </p:txBody>
      </p:sp>
      <p:sp>
        <p:nvSpPr>
          <p:cNvPr id="104" name="Oval 15">
            <a:extLst>
              <a:ext uri="{FF2B5EF4-FFF2-40B4-BE49-F238E27FC236}">
                <a16:creationId xmlns:a16="http://schemas.microsoft.com/office/drawing/2014/main" id="{63C5B832-039A-488B-A736-4D4F191E85FC}"/>
              </a:ext>
            </a:extLst>
          </p:cNvPr>
          <p:cNvSpPr/>
          <p:nvPr/>
        </p:nvSpPr>
        <p:spPr>
          <a:xfrm>
            <a:off x="7372644" y="1916832"/>
            <a:ext cx="1512000" cy="396000"/>
          </a:xfrm>
          <a:prstGeom prst="ellipse">
            <a:avLst/>
          </a:prstGeom>
          <a:solidFill>
            <a:srgbClr val="4BACC6">
              <a:lumMod val="40000"/>
              <a:lumOff val="60000"/>
            </a:srgbClr>
          </a:solidFill>
          <a:ln w="12700" cap="flat" cmpd="sng" algn="ctr">
            <a:noFill/>
            <a:prstDash val="solid"/>
          </a:ln>
          <a:effectLst/>
        </p:spPr>
        <p:txBody>
          <a:bodyPr lIns="0" tIns="36000" rIns="0" bIns="36000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Method</a:t>
            </a:r>
          </a:p>
        </p:txBody>
      </p:sp>
      <p:sp>
        <p:nvSpPr>
          <p:cNvPr id="105" name="Oval 50"/>
          <p:cNvSpPr/>
          <p:nvPr/>
        </p:nvSpPr>
        <p:spPr>
          <a:xfrm>
            <a:off x="7372644" y="2924944"/>
            <a:ext cx="1512000" cy="731744"/>
          </a:xfrm>
          <a:prstGeom prst="ellipse">
            <a:avLst/>
          </a:prstGeom>
          <a:solidFill>
            <a:srgbClr val="CCFFCC"/>
          </a:solidFill>
          <a:ln w="25400" cap="flat" cmpd="sng" algn="ctr">
            <a:noFill/>
            <a:prstDash val="solid"/>
          </a:ln>
          <a:effectLst/>
        </p:spPr>
        <p:txBody>
          <a:bodyPr lIns="0" tIns="36000" rIns="0" bIns="36000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Data processing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06" name="Rettangolo 105"/>
          <p:cNvSpPr/>
          <p:nvPr/>
        </p:nvSpPr>
        <p:spPr>
          <a:xfrm>
            <a:off x="7308304" y="1268760"/>
            <a:ext cx="1728192" cy="2520280"/>
          </a:xfrm>
          <a:prstGeom prst="rect">
            <a:avLst/>
          </a:prstGeom>
          <a:noFill/>
          <a:ln w="127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305807" y="6488777"/>
            <a:ext cx="3888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2019, </a:t>
            </a:r>
            <a:r>
              <a:rPr lang="it-IT" dirty="0" err="1"/>
              <a:t>Submitted</a:t>
            </a:r>
            <a:r>
              <a:rPr lang="it-IT" dirty="0"/>
              <a:t> for </a:t>
            </a:r>
            <a:r>
              <a:rPr lang="it-IT" dirty="0" err="1"/>
              <a:t>publication</a:t>
            </a:r>
            <a:endParaRPr lang="en-US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8FAB-D4A1-1240-A5E4-CC546C930396}" type="datetime1">
              <a:rPr lang="it-IT" smtClean="0"/>
              <a:t>11/04/19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Marco Sebastiani - Open Innovation Environment in H2020 OYSTER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5969C-1553-4A12-BBF1-47C0305BF5D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3668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1573</TotalTime>
  <Words>2477</Words>
  <Application>Microsoft Macintosh PowerPoint</Application>
  <PresentationFormat>On-screen Show (4:3)</PresentationFormat>
  <Paragraphs>416</Paragraphs>
  <Slides>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Arial Black</vt:lpstr>
      <vt:lpstr>Calibri</vt:lpstr>
      <vt:lpstr>Century Gothic</vt:lpstr>
      <vt:lpstr>Corbel</vt:lpstr>
      <vt:lpstr>Courier New</vt:lpstr>
      <vt:lpstr>Palatino Linotype</vt:lpstr>
      <vt:lpstr>Times New Roman</vt:lpstr>
      <vt:lpstr>Verdana</vt:lpstr>
      <vt:lpstr>Executive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Where we start from: the MODA (EMMC)</vt:lpstr>
      <vt:lpstr>Visual representation of a general Characterisation Experiment</vt:lpstr>
      <vt:lpstr>Visual representation of a general Characterisation exp. with keywords (and colors)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Keywords </vt:lpstr>
      <vt:lpstr>Keywords </vt:lpstr>
      <vt:lpstr>PowerPoint Presentation</vt:lpstr>
      <vt:lpstr>PowerPoint Presentation</vt:lpstr>
      <vt:lpstr>Keywords (colors corresponding to the four classes) </vt:lpstr>
      <vt:lpstr>Keywords (colors corresponding to the four classes)  </vt:lpstr>
      <vt:lpstr>PowerPoint Presentation</vt:lpstr>
      <vt:lpstr>PowerPoint Presentation</vt:lpstr>
      <vt:lpstr>Keywords </vt:lpstr>
      <vt:lpstr>Keywords 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Jelena</dc:creator>
  <cp:lastModifiedBy>Marco Sebastiani</cp:lastModifiedBy>
  <cp:revision>248</cp:revision>
  <cp:lastPrinted>2019-03-05T14:08:29Z</cp:lastPrinted>
  <dcterms:created xsi:type="dcterms:W3CDTF">2018-05-08T11:46:05Z</dcterms:created>
  <dcterms:modified xsi:type="dcterms:W3CDTF">2019-04-11T12:53:28Z</dcterms:modified>
</cp:coreProperties>
</file>